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8" r:id="rId6"/>
    <p:sldId id="266" r:id="rId7"/>
    <p:sldId id="267" r:id="rId8"/>
    <p:sldId id="261" r:id="rId9"/>
    <p:sldId id="262" r:id="rId10"/>
    <p:sldId id="265" r:id="rId11"/>
    <p:sldId id="263" r:id="rId12"/>
    <p:sldId id="278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B344A788-9E1F-4BD6-B569-AF48ED5522F9}">
          <p14:sldIdLst>
            <p14:sldId id="256"/>
            <p14:sldId id="257"/>
            <p14:sldId id="258"/>
            <p14:sldId id="259"/>
            <p14:sldId id="268"/>
            <p14:sldId id="266"/>
            <p14:sldId id="267"/>
            <p14:sldId id="261"/>
            <p14:sldId id="262"/>
            <p14:sldId id="265"/>
            <p14:sldId id="263"/>
            <p14:sldId id="278"/>
            <p14:sldId id="269"/>
            <p14:sldId id="270"/>
            <p14:sldId id="271"/>
            <p14:sldId id="272"/>
            <p14:sldId id="273"/>
            <p14:sldId id="275"/>
            <p14:sldId id="274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FF"/>
    <a:srgbClr val="FF7145"/>
    <a:srgbClr val="8CB900"/>
    <a:srgbClr val="D97DD8"/>
    <a:srgbClr val="23966F"/>
    <a:srgbClr val="FF7045"/>
    <a:srgbClr val="F2F2F2"/>
    <a:srgbClr val="DF81DE"/>
    <a:srgbClr val="00C9FF"/>
    <a:srgbClr val="249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044" autoAdjust="0"/>
  </p:normalViewPr>
  <p:slideViewPr>
    <p:cSldViewPr snapToGrid="0">
      <p:cViewPr varScale="1">
        <p:scale>
          <a:sx n="53" d="100"/>
          <a:sy n="53" d="100"/>
        </p:scale>
        <p:origin x="18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07CC7-6E47-4D21-A644-9997494C150C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1038E-572F-434D-98A3-F695EBE65A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276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1809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2480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4 canali personali mentre il bianconero </a:t>
            </a:r>
            <a:r>
              <a:rPr lang="it-IT"/>
              <a:t>è differente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2450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Il nostro punto di partenza è un grafo bipartito video-utenti. Per estrarre insight più specifici e analizzare le relazioni dirette sia tra i video che tra gli utenti, abbiamo generato due proiezioni monodimensionali da questo grafo.</a:t>
            </a:r>
          </a:p>
          <a:p>
            <a:pPr>
              <a:buNone/>
            </a:pPr>
            <a:r>
              <a:rPr lang="it-IT" b="1" dirty="0"/>
              <a:t>Sulla sinistra, vediamo la Proiezione sui Video.</a:t>
            </a:r>
            <a:r>
              <a:rPr lang="it-IT" dirty="0"/>
              <a:t> In questa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è un video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video sono </a:t>
            </a:r>
            <a:r>
              <a:rPr lang="it-IT" b="1" dirty="0"/>
              <a:t>collegati se condividono almeno un commentatore</a:t>
            </a:r>
            <a:r>
              <a:rPr lang="it-IT" dirty="0"/>
              <a:t>. Il peso di questo legame è proporzionale al </a:t>
            </a:r>
            <a:r>
              <a:rPr lang="it-IT" b="1" dirty="0"/>
              <a:t>numero di commentatori in comune</a:t>
            </a:r>
            <a:r>
              <a:rPr lang="it-IT" dirty="0"/>
              <a:t>, indicando una potenziale affinità tematica o di audience.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rimosso i self-link (collegamenti di un video con se stesso) e i nodi che risultavano isolati.</a:t>
            </a:r>
          </a:p>
          <a:p>
            <a:pPr>
              <a:buNone/>
            </a:pPr>
            <a:r>
              <a:rPr lang="it-IT" dirty="0"/>
              <a:t>Analizzando le caratteristiche di questa rete video: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Contiamo </a:t>
            </a:r>
            <a:r>
              <a:rPr lang="it-IT" b="1" dirty="0"/>
              <a:t>3.284 video</a:t>
            </a:r>
            <a:r>
              <a:rPr lang="it-IT" dirty="0"/>
              <a:t> che formano la rete.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Questi video sono connessi da oltre </a:t>
            </a:r>
            <a:r>
              <a:rPr lang="it-IT" b="1" dirty="0"/>
              <a:t>3 milioni di link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b="1" dirty="0"/>
              <a:t>densità è di 0.5657</a:t>
            </a:r>
            <a:r>
              <a:rPr lang="it-IT" dirty="0"/>
              <a:t>, un valore piuttosto elevato che suggerisce una rete fittamente interconnessa. Molti video condividono commentatori con molti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1857</a:t>
            </a:r>
            <a:r>
              <a:rPr lang="it-IT" dirty="0"/>
              <a:t>, il che significa che, in media, ogni video condivide commentatori con un numero significativo di altri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Infine, 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di 0.7855</a:t>
            </a:r>
            <a:r>
              <a:rPr lang="it-IT" dirty="0"/>
              <a:t> è particolarmente alto. Questo ci dice che se un video è collegato ad altri due video, è molto probabile che anche questi due video siano collegati tra loro (tramite commentatori comuni). Ciò indica la presenza di forti comunità tematiche o di video che attraggono gruppi di utenti molto coesi. La visualizzazione a sinistra, seppur densa, inizia a suggerire queste aggregazioni.</a:t>
            </a:r>
          </a:p>
          <a:p>
            <a:pPr>
              <a:buNone/>
            </a:pPr>
            <a:r>
              <a:rPr lang="it-IT" b="1" dirty="0"/>
              <a:t>Sulla destra, analizziamo la Proiezione sugli Utenti.</a:t>
            </a:r>
            <a:r>
              <a:rPr lang="it-IT" dirty="0"/>
              <a:t> In questa seconda rete: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Ogni </a:t>
            </a:r>
            <a:r>
              <a:rPr lang="it-IT" b="1" dirty="0"/>
              <a:t>nodo rappresenta un utente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Due utenti sono </a:t>
            </a:r>
            <a:r>
              <a:rPr lang="it-IT" b="1" dirty="0"/>
              <a:t>collegati se hanno commentato almeno un video in comune</a:t>
            </a:r>
            <a:r>
              <a:rPr lang="it-IT" dirty="0"/>
              <a:t>. Anche qui, il peso del legame è dato dal </a:t>
            </a:r>
            <a:r>
              <a:rPr lang="it-IT" b="1" dirty="0"/>
              <a:t>numero di video che hanno commentato entrambi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Analogamente, abbiamo rimosso self-link e nodi isolati.</a:t>
            </a:r>
          </a:p>
          <a:p>
            <a:pPr>
              <a:buNone/>
            </a:pPr>
            <a:r>
              <a:rPr lang="it-IT" dirty="0"/>
              <a:t>Le caratteristiche di questa rete di utenti sono diverse: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Abbiamo un numero maggiore di nodi, ben </a:t>
            </a:r>
            <a:r>
              <a:rPr lang="it-IT" b="1" dirty="0"/>
              <a:t>11.873 utenti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numero di link è superiore, circa </a:t>
            </a:r>
            <a:r>
              <a:rPr lang="it-IT" b="1" dirty="0"/>
              <a:t>4.37 milioni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Tuttavia, la </a:t>
            </a:r>
            <a:r>
              <a:rPr lang="it-IT" b="1" dirty="0"/>
              <a:t>densità è significativamente più bassa, 0.0621</a:t>
            </a:r>
            <a:r>
              <a:rPr lang="it-IT" dirty="0"/>
              <a:t>. Questo indica una rete più sparsa rispetto a quella dei video: non tutti gli utenti interagiscono con gli stessi gruppi di altri utenti attraverso i video.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grado medio ($\) è di circa </a:t>
            </a:r>
            <a:r>
              <a:rPr lang="it-IT" b="1" dirty="0"/>
              <a:t>736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Il </a:t>
            </a:r>
            <a:r>
              <a:rPr lang="it-IT" b="1" dirty="0"/>
              <a:t>Clustering </a:t>
            </a:r>
            <a:r>
              <a:rPr lang="it-IT" b="1" dirty="0" err="1"/>
              <a:t>Coefficient</a:t>
            </a:r>
            <a:r>
              <a:rPr lang="it-IT" b="1" dirty="0"/>
              <a:t> è 0.3851</a:t>
            </a:r>
            <a:r>
              <a:rPr lang="it-IT" dirty="0"/>
              <a:t>. Sebbene inferiore a quello della rete video, è comunque un valore indicativo di una certa tendenza degli utenti a formare comunità. Se un utente è "amico" (in termini di co-commento) di altri due utenti, c'è una discreta probabilità che anche questi due utenti siano connessi. La visualizzazione a destra mostra chiaramente queste comunità di utenti, più definite e separate rispetto alla rete video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2664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condurre questa analisi più fine, ci avvaliamo di algoritmi di community </a:t>
            </a:r>
            <a:r>
              <a:rPr lang="it-IT" dirty="0" err="1"/>
              <a:t>detection</a:t>
            </a:r>
            <a:r>
              <a:rPr lang="it-IT" dirty="0"/>
              <a:t> particolarmente efficaci, come l'</a:t>
            </a:r>
            <a:r>
              <a:rPr lang="it-IT" b="1" dirty="0"/>
              <a:t>algoritmo di </a:t>
            </a:r>
            <a:r>
              <a:rPr lang="it-IT" b="1" dirty="0" err="1"/>
              <a:t>Louvain</a:t>
            </a:r>
            <a:r>
              <a:rPr lang="it-IT" dirty="0"/>
              <a:t>. Un vantaggio cruciale dell'algoritmo di </a:t>
            </a:r>
            <a:r>
              <a:rPr lang="it-IT" dirty="0" err="1"/>
              <a:t>Louvain</a:t>
            </a:r>
            <a:r>
              <a:rPr lang="it-IT" dirty="0"/>
              <a:t> è la sua capacità di mitigare in modo significativo il problema noto come '</a:t>
            </a:r>
            <a:r>
              <a:rPr lang="it-IT" b="1" dirty="0"/>
              <a:t>limite di risoluzione</a:t>
            </a:r>
            <a:r>
              <a:rPr lang="it-IT" dirty="0"/>
              <a:t>' (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). Questo limite, presente in alcuni metodi di community </a:t>
            </a:r>
            <a:r>
              <a:rPr lang="it-IT" dirty="0" err="1"/>
              <a:t>detection</a:t>
            </a:r>
            <a:r>
              <a:rPr lang="it-IT" dirty="0"/>
              <a:t>, può portare gli algoritmi a non riconoscere comunità più piccole, anche se ben definite, fondendole in aggregati più grandi. L'approccio iterativo e gerarchico di </a:t>
            </a:r>
            <a:r>
              <a:rPr lang="it-IT" dirty="0" err="1"/>
              <a:t>Louvain</a:t>
            </a:r>
            <a:r>
              <a:rPr lang="it-IT" dirty="0"/>
              <a:t>, invece, ci permette di 'navigare' la rete a diverse scale, superando spesso questo ostacolo e svelando in modo più affidabile proprio queste </a:t>
            </a:r>
            <a:r>
              <a:rPr lang="it-IT" dirty="0" err="1"/>
              <a:t>sottocomunità</a:t>
            </a:r>
            <a:r>
              <a:rPr lang="it-IT" dirty="0"/>
              <a:t> più granulari che altrimenti potrebbero rimanere nascoste</a:t>
            </a:r>
          </a:p>
          <a:p>
            <a:r>
              <a:rPr lang="it-IT" dirty="0"/>
              <a:t>Grazie a questa capacità, un aspetto particolarmente interessante che emerge dall'analisi è l'identificazione di </a:t>
            </a:r>
            <a:r>
              <a:rPr lang="it-IT" b="1" dirty="0"/>
              <a:t>mini-comunità che si configurano come </a:t>
            </a:r>
            <a:r>
              <a:rPr lang="it-IT" b="1" dirty="0" err="1"/>
              <a:t>sottografi</a:t>
            </a:r>
            <a:r>
              <a:rPr lang="it-IT" b="1" dirty="0"/>
              <a:t> completi</a:t>
            </a:r>
            <a:r>
              <a:rPr lang="it-IT" dirty="0"/>
              <a:t>. In termini più tecnici, stiamo parlando di quelle che vengono definite '</a:t>
            </a:r>
            <a:r>
              <a:rPr lang="it-IT" b="1" dirty="0" err="1"/>
              <a:t>clique</a:t>
            </a:r>
            <a:r>
              <a:rPr lang="it-IT" dirty="0"/>
              <a:t>’</a:t>
            </a:r>
          </a:p>
          <a:p>
            <a:r>
              <a:rPr lang="it-IT" dirty="0"/>
              <a:t>Per rendere queste reti complesse leggibili e per far emergere pattern come le </a:t>
            </a:r>
            <a:r>
              <a:rPr lang="it-IT" dirty="0" err="1"/>
              <a:t>sottocomunità</a:t>
            </a:r>
            <a:r>
              <a:rPr lang="it-IT" dirty="0"/>
              <a:t> e le </a:t>
            </a:r>
            <a:r>
              <a:rPr lang="it-IT" dirty="0" err="1"/>
              <a:t>clique</a:t>
            </a:r>
            <a:r>
              <a:rPr lang="it-IT" dirty="0"/>
              <a:t>, ci affidiamo a specifici algoritmi di disposizione dei grafi. Uno particolarmente efficace in questo senso, e che utilizziamo, è il </a:t>
            </a:r>
            <a:r>
              <a:rPr lang="it-IT" b="1" dirty="0"/>
              <a:t>ForceAtlas2</a:t>
            </a:r>
          </a:p>
          <a:p>
            <a:r>
              <a:rPr lang="it-IT" dirty="0"/>
              <a:t>L'algoritmo dispone i nodi in un grafo simulando forze fisiche: gli archi attraggono i nodi collegati come molle, mentre tutti i nodi si respingono a vicenda. Questa dinamica fa sì che le </a:t>
            </a:r>
            <a:r>
              <a:rPr lang="it-IT" dirty="0" err="1"/>
              <a:t>clique</a:t>
            </a:r>
            <a:r>
              <a:rPr lang="it-IT" dirty="0"/>
              <a:t>, essendo gruppi di nodi estremamente interconnessi, appaiano visivamente come ammassi molto densi e compatti, ben distinti dal resto della rete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4962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6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1038E-572F-434D-98A3-F695EBE65AD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27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3CF54F-430E-3EDD-73DE-A3C7D9916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D6E73A-AE84-80FD-0C07-504DC6CCB5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61E44A-8244-33E8-4D72-B7C15135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6A01BE-3E37-C147-11D0-CF3D032A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6F5530-E27C-C02C-6F32-95E16CE2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1989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FD43E-1FFB-75BE-FCEE-E74452A2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15F829C-A55F-00A9-CC81-641191447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331516-7F0F-5C95-87D8-3EB42CC2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E3C322-F2A8-71B8-E4FA-50648018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9E73FA-055B-6BCE-C96D-59F92ECA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148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2A4E0B1-49B6-AB02-D85F-DD9CE74F0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AD8A46B-720D-F055-CA89-CF1D7E3B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207905-CC2E-6FE8-41A4-E2A26CAE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120296-F5E1-7169-299C-2110842A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A07F0B-1B5F-35B7-7D43-260F71FB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60C130-9F25-CB35-2865-F5BE0AEB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CEA3E0-0D4F-7B08-1C3F-7EEE5338D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cap="small"/>
            </a:lvl1pPr>
            <a:lvl2pPr>
              <a:defRPr cap="small"/>
            </a:lvl2pPr>
            <a:lvl3pPr>
              <a:defRPr cap="small"/>
            </a:lvl3pPr>
            <a:lvl4pPr>
              <a:defRPr cap="small"/>
            </a:lvl4pPr>
            <a:lvl5pPr>
              <a:defRPr cap="small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D728095-5429-8F21-757A-951A0820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D6EB5A-7C6D-3DEF-7FD7-F392612E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C78192-27C5-9C87-8C6F-5A8FC201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30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A4F1C-001C-ED08-37F1-94CA2D05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B3129D-0CE7-1C8E-D68A-6807F5907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394EF9-10A2-2FF7-C161-B246265A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CB44DE-588B-50C8-BF33-234A7185B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4C4097-A77D-1E06-B151-95B01DCF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377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319DD-215B-B7F5-C8FB-3E7DC2A1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B2064C-466F-27B9-5FF8-AEA3A3803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F686D3-E0E6-52D8-068C-6424BC5B0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22222D-B2D4-5860-E912-29FB259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312685C-2F4D-BDD6-DEF8-8D126D35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BB65DA-9A4C-A6CA-35DB-8E26DBDD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66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A1C621-161A-4360-F55E-E7895766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C043CC-FBD6-E04C-E8E7-4565A4D25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cap="sm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58CDC66-EE4E-D148-565B-A9FBED47E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BE4C33-F2A5-D62A-B5C4-0FFDCA490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E03B7E4-EC72-C52E-B105-F5378931A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B53527D-94A9-286B-2F9F-30F143E4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FA4D68-9096-06D5-577A-7AF8206E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9AC6082-05F7-4CE3-D0F2-CE271D9B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889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AEB379-290B-F75A-6939-7DB25586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48E4E3-5381-4C02-CDE9-AD2517EA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DDF9434-C081-EC73-D972-A7B9DB82E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61D9E3-1D00-C98E-03FD-750D6140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680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D54142-CDC8-4DC9-F7A1-2ABF58D4BD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E3B6C5-75E3-8989-F0D3-D97C8419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3DE678-D9D4-2240-257B-50A3D0B3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116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3E64C0-F32D-5D42-E88D-32E3EE59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22D903-2461-A0B6-948D-3094CD24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E66ACC-4296-A714-DF09-794452438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158F75-C496-FCEA-52B4-D192CFC6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880072-F05E-BD62-2EA4-5379759C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6C960F3-C186-0D5F-C53B-D18E337D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90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75FD94-41C1-84E1-36CC-FC61F18A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2AE4C6D-E862-DF59-BB68-C37E343F44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8FB2CD-8A95-C340-B711-D2E3F7ACA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ED1F613-8D2D-13FD-C914-13CBA88F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9303CB-574F-0E1F-D589-FF4CDFA5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BE42A9-563E-3740-7F18-543BC4C1E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69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39F7D1B-AECB-4DD4-B768-B9DFC881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1E3962-0EEC-E7A7-9989-44550BA6D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0C82F6-7532-015C-D263-38B689CD2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C01F3D-C549-4D57-8752-F6EEE03B1E28}" type="datetimeFigureOut">
              <a:rPr lang="it-IT" smtClean="0"/>
              <a:t>05/06/2025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3205AD-3601-2B47-D959-4A82A34DA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BB2A8F-7BC0-1F32-31F7-7945D3BFE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F7C6A-6A66-486A-9E2C-6B6B483A14A5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83327652-DC4A-960B-B774-E7B01F1B668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919" t="142834" r="257571" b="-197043"/>
          <a:stretch/>
        </p:blipFill>
        <p:spPr>
          <a:xfrm>
            <a:off x="4438650" y="2428874"/>
            <a:ext cx="3314700" cy="2657475"/>
          </a:xfrm>
          <a:prstGeom prst="rect">
            <a:avLst/>
          </a:prstGeom>
        </p:spPr>
      </p:pic>
      <p:pic>
        <p:nvPicPr>
          <p:cNvPr id="12" name="Immagine 11" descr="Immagine che contiene testo, logo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6B8C417E-C3DE-5AFB-5DF8-2E988445784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8"/>
          <a:stretch/>
        </p:blipFill>
        <p:spPr>
          <a:xfrm>
            <a:off x="11290911" y="432000"/>
            <a:ext cx="625464" cy="50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6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bg1"/>
          </a:solidFill>
          <a:latin typeface="Juventus Fans Bold" panose="000008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cap="small" baseline="0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cap="small">
          <a:solidFill>
            <a:schemeClr val="bg1"/>
          </a:solidFill>
          <a:latin typeface="Juventus Fans Bold" panose="000008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pizoz/SocialMediaMining" TargetMode="Externa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8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persona, sport, calcio, abbigliamento sportivo&#10;&#10;Il contenuto generato dall'IA potrebbe non essere corretto.">
            <a:extLst>
              <a:ext uri="{FF2B5EF4-FFF2-40B4-BE49-F238E27FC236}">
                <a16:creationId xmlns:a16="http://schemas.microsoft.com/office/drawing/2014/main" id="{86444C64-3932-EB7D-A0CC-20730FB1C5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4" b="97917" l="3125" r="97778">
                        <a14:foregroundMark x1="47847" y1="18981" x2="53403" y2="16204"/>
                        <a14:foregroundMark x1="53403" y1="16204" x2="57153" y2="20718"/>
                        <a14:foregroundMark x1="56736" y1="40741" x2="56250" y2="40394"/>
                        <a14:foregroundMark x1="55972" y1="39699" x2="57083" y2="39005"/>
                        <a14:foregroundMark x1="87639" y1="51968" x2="93408" y2="49616"/>
                        <a14:foregroundMark x1="94306" y1="40856" x2="96181" y2="38194"/>
                        <a14:foregroundMark x1="36597" y1="90509" x2="38056" y2="98032"/>
                        <a14:foregroundMark x1="38056" y1="98032" x2="42708" y2="93171"/>
                        <a14:foregroundMark x1="42708" y1="93171" x2="48958" y2="92014"/>
                        <a14:foregroundMark x1="48958" y1="92014" x2="54792" y2="95486"/>
                        <a14:foregroundMark x1="54792" y1="95486" x2="59028" y2="95255"/>
                        <a14:foregroundMark x1="59028" y1="95255" x2="59167" y2="98032"/>
                        <a14:foregroundMark x1="10417" y1="59491" x2="6458" y2="56597"/>
                        <a14:foregroundMark x1="6458" y1="56597" x2="11250" y2="58333"/>
                        <a14:foregroundMark x1="11250" y1="58333" x2="5764" y2="52315"/>
                        <a14:foregroundMark x1="5764" y1="52315" x2="10833" y2="56481"/>
                        <a14:foregroundMark x1="10833" y1="56481" x2="9514" y2="42824"/>
                        <a14:foregroundMark x1="6389" y1="57176" x2="5850" y2="56595"/>
                        <a14:foregroundMark x1="5625" y1="54398" x2="3611" y2="52315"/>
                        <a14:foregroundMark x1="57083" y1="20370" x2="53056" y2="15856"/>
                        <a14:foregroundMark x1="57222" y1="20833" x2="56250" y2="16782"/>
                        <a14:foregroundMark x1="94306" y1="44444" x2="94984" y2="44308"/>
                        <a14:foregroundMark x1="96458" y1="47338" x2="97708" y2="46991"/>
                        <a14:foregroundMark x1="95486" y1="43403" x2="95139" y2="44560"/>
                        <a14:foregroundMark x1="95139" y1="43519" x2="95556" y2="44676"/>
                        <a14:foregroundMark x1="96181" y1="44560" x2="97500" y2="44329"/>
                        <a14:foregroundMark x1="97569" y1="44329" x2="97639" y2="44329"/>
                        <a14:foregroundMark x1="48333" y1="17593" x2="51181" y2="16782"/>
                        <a14:backgroundMark x1="3264" y1="47801" x2="5556" y2="50231"/>
                        <a14:backgroundMark x1="5139" y1="55093" x2="6250" y2="55787"/>
                        <a14:backgroundMark x1="95972" y1="48843" x2="93194" y2="49074"/>
                        <a14:backgroundMark x1="93796" y1="45880" x2="93333" y2="45949"/>
                        <a14:backgroundMark x1="95000" y1="42130" x2="92500" y2="42477"/>
                        <a14:backgroundMark x1="97171" y1="45248" x2="97986" y2="45139"/>
                        <a14:backgroundMark x1="94529" y1="45600" x2="95872" y2="45421"/>
                        <a14:backgroundMark x1="95556" y1="37963" x2="96458" y2="38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08" b="6955"/>
          <a:stretch/>
        </p:blipFill>
        <p:spPr>
          <a:xfrm flipH="1">
            <a:off x="9039646" y="4797068"/>
            <a:ext cx="3152354" cy="2060932"/>
          </a:xfrm>
          <a:prstGeom prst="rect">
            <a:avLst/>
          </a:prstGeom>
        </p:spPr>
      </p:pic>
      <p:pic>
        <p:nvPicPr>
          <p:cNvPr id="24" name="Immagine 23" descr="Immagine che contiene persona, sport, aria aperta, calcio&#10;&#10;Il contenuto generato dall'IA potrebbe non essere corretto.">
            <a:extLst>
              <a:ext uri="{FF2B5EF4-FFF2-40B4-BE49-F238E27FC236}">
                <a16:creationId xmlns:a16="http://schemas.microsoft.com/office/drawing/2014/main" id="{04574685-DB4C-111A-E2B4-2DD0FB4BE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0" b="97925" l="10000" r="90000">
                        <a14:foregroundMark x1="34478" y1="92348" x2="35343" y2="76265"/>
                        <a14:foregroundMark x1="35343" y1="76265" x2="34567" y2="71120"/>
                        <a14:foregroundMark x1="68806" y1="72244" x2="68478" y2="94466"/>
                        <a14:foregroundMark x1="68478" y1="94466" x2="42448" y2="98011"/>
                        <a14:foregroundMark x1="42448" y1="98011" x2="57015" y2="91267"/>
                        <a14:foregroundMark x1="44149" y1="25551" x2="46836" y2="11241"/>
                        <a14:foregroundMark x1="46836" y1="11241" x2="51791" y2="9166"/>
                        <a14:foregroundMark x1="51791" y1="9166" x2="56179" y2="13489"/>
                        <a14:foregroundMark x1="56179" y1="13489" x2="57970" y2="20536"/>
                        <a14:foregroundMark x1="57970" y1="20536" x2="58149" y2="27367"/>
                        <a14:foregroundMark x1="43373" y1="16688" x2="48209" y2="8993"/>
                        <a14:foregroundMark x1="48209" y1="8993" x2="51164" y2="7220"/>
                        <a14:foregroundMark x1="45493" y1="54734" x2="46358" y2="46260"/>
                        <a14:foregroundMark x1="61134" y1="52918" x2="66746" y2="58236"/>
                        <a14:foregroundMark x1="66746" y1="58236" x2="66866" y2="58452"/>
                        <a14:foregroundMark x1="61612" y1="52659" x2="66149" y2="57760"/>
                        <a14:foregroundMark x1="66149" y1="57760" x2="66299" y2="58193"/>
                        <a14:foregroundMark x1="49522" y1="78729" x2="54687" y2="71682"/>
                        <a14:foregroundMark x1="59015" y1="46260" x2="57373" y2="46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63" r="12900" b="10067"/>
          <a:stretch/>
        </p:blipFill>
        <p:spPr>
          <a:xfrm>
            <a:off x="7879118" y="4710758"/>
            <a:ext cx="2560282" cy="2147242"/>
          </a:xfrm>
          <a:prstGeom prst="rect">
            <a:avLst/>
          </a:prstGeom>
        </p:spPr>
      </p:pic>
      <p:pic>
        <p:nvPicPr>
          <p:cNvPr id="22" name="Immagine 21" descr="Immagine che contiene persona, sport, aria aperta, giocatore&#10;&#10;Il contenuto generato dall'IA potrebbe non essere corretto.">
            <a:extLst>
              <a:ext uri="{FF2B5EF4-FFF2-40B4-BE49-F238E27FC236}">
                <a16:creationId xmlns:a16="http://schemas.microsoft.com/office/drawing/2014/main" id="{BB911539-99A5-AB4C-00C0-1524CA7481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10" b="99199" l="10000" r="90000">
                        <a14:foregroundMark x1="24667" y1="92392" x2="29400" y2="94595"/>
                        <a14:foregroundMark x1="24467" y1="98999" x2="35333" y2="96797"/>
                        <a14:foregroundMark x1="35333" y1="96797" x2="45600" y2="89590"/>
                        <a14:foregroundMark x1="45600" y1="89590" x2="48800" y2="99199"/>
                        <a14:foregroundMark x1="35133" y1="72272" x2="33467" y2="56757"/>
                        <a14:foregroundMark x1="33467" y1="56757" x2="38200" y2="62062"/>
                        <a14:foregroundMark x1="38200" y1="62062" x2="27267" y2="56857"/>
                        <a14:foregroundMark x1="27267" y1="56857" x2="26867" y2="49750"/>
                        <a14:foregroundMark x1="26867" y1="49750" x2="31267" y2="42543"/>
                        <a14:foregroundMark x1="31267" y1="42543" x2="50133" y2="51752"/>
                        <a14:foregroundMark x1="50133" y1="51752" x2="57867" y2="44344"/>
                        <a14:foregroundMark x1="57867" y1="44344" x2="58667" y2="39740"/>
                        <a14:foregroundMark x1="32733" y1="41141" x2="29067" y2="23023"/>
                        <a14:foregroundMark x1="29067" y1="23023" x2="35133" y2="14515"/>
                        <a14:foregroundMark x1="35133" y1="14515" x2="40400" y2="21321"/>
                        <a14:foregroundMark x1="40400" y1="21321" x2="41267" y2="38438"/>
                        <a14:foregroundMark x1="41267" y1="38438" x2="38467" y2="45646"/>
                        <a14:foregroundMark x1="38467" y1="45646" x2="38467" y2="46146"/>
                        <a14:foregroundMark x1="30400" y1="36136" x2="27333" y2="24424"/>
                        <a14:foregroundMark x1="27333" y1="24424" x2="29600" y2="12913"/>
                        <a14:foregroundMark x1="29600" y1="12913" x2="36867" y2="12813"/>
                        <a14:foregroundMark x1="36867" y1="12813" x2="39200" y2="17117"/>
                        <a14:foregroundMark x1="41333" y1="18719" x2="41800" y2="25425"/>
                        <a14:foregroundMark x1="41867" y1="25926" x2="42067" y2="20420"/>
                        <a14:foregroundMark x1="27000" y1="26426" x2="26867" y2="17217"/>
                        <a14:foregroundMark x1="26867" y1="17217" x2="27832" y2="14320"/>
                        <a14:foregroundMark x1="26370" y1="23910" x2="26465" y2="17625"/>
                        <a14:foregroundMark x1="26333" y1="26326" x2="26322" y2="27074"/>
                        <a14:foregroundMark x1="24000" y1="58859" x2="26067" y2="45245"/>
                        <a14:foregroundMark x1="26067" y1="45245" x2="29000" y2="42643"/>
                        <a14:foregroundMark x1="23467" y1="55055" x2="24133" y2="48348"/>
                        <a14:foregroundMark x1="43867" y1="38739" x2="45467" y2="38639"/>
                        <a14:foregroundMark x1="48667" y1="83183" x2="48533" y2="73373"/>
                        <a14:foregroundMark x1="48533" y1="73373" x2="49333" y2="69770"/>
                        <a14:foregroundMark x1="49000" y1="72272" x2="49200" y2="76877"/>
                        <a14:foregroundMark x1="49000" y1="93994" x2="49200" y2="79680"/>
                        <a14:foregroundMark x1="52067" y1="71329" x2="54467" y2="76577"/>
                        <a14:foregroundMark x1="50667" y1="68268" x2="51841" y2="70836"/>
                        <a14:foregroundMark x1="54467" y1="76577" x2="52533" y2="68969"/>
                        <a14:foregroundMark x1="52533" y1="68969" x2="54067" y2="67868"/>
                        <a14:foregroundMark x1="58000" y1="38438" x2="60333" y2="37938"/>
                        <a14:foregroundMark x1="60667" y1="38038" x2="60200" y2="47347"/>
                        <a14:foregroundMark x1="60200" y1="47347" x2="60067" y2="47748"/>
                        <a14:foregroundMark x1="60133" y1="47548" x2="60933" y2="38238"/>
                        <a14:foregroundMark x1="60933" y1="38238" x2="60933" y2="38238"/>
                        <a14:foregroundMark x1="60467" y1="46146" x2="60733" y2="37137"/>
                        <a14:foregroundMark x1="58733" y1="50651" x2="60333" y2="47447"/>
                        <a14:foregroundMark x1="60400" y1="46947" x2="61400" y2="41642"/>
                        <a14:foregroundMark x1="61267" y1="41441" x2="61067" y2="37037"/>
                        <a14:backgroundMark x1="26533" y1="26527" x2="26267" y2="17618"/>
                        <a14:backgroundMark x1="26267" y1="17618" x2="26800" y2="16216"/>
                        <a14:backgroundMark x1="26067" y1="26126" x2="26400" y2="21622"/>
                        <a14:backgroundMark x1="26333" y1="27127" x2="26200" y2="23123"/>
                        <a14:backgroundMark x1="26133" y1="22723" x2="26667" y2="15616"/>
                        <a14:backgroundMark x1="26667" y1="15616" x2="27667" y2="13814"/>
                        <a14:backgroundMark x1="13333" y1="79680" x2="14133" y2="90190"/>
                        <a14:backgroundMark x1="14133" y1="90190" x2="19467" y2="92092"/>
                        <a14:backgroundMark x1="19467" y1="92092" x2="18867" y2="79179"/>
                        <a14:backgroundMark x1="18867" y1="79179" x2="14467" y2="84885"/>
                        <a14:backgroundMark x1="14467" y1="84885" x2="18933" y2="85085"/>
                        <a14:backgroundMark x1="50667" y1="72973" x2="53400" y2="94094"/>
                        <a14:backgroundMark x1="53400" y1="94094" x2="55733" y2="85786"/>
                        <a14:backgroundMark x1="55733" y1="85786" x2="62667" y2="80681"/>
                        <a14:backgroundMark x1="62667" y1="80681" x2="61400" y2="88989"/>
                        <a14:backgroundMark x1="61400" y1="88989" x2="58667" y2="96597"/>
                        <a14:backgroundMark x1="58667" y1="96597" x2="68933" y2="85986"/>
                        <a14:backgroundMark x1="68933" y1="85986" x2="68467" y2="95195"/>
                        <a14:backgroundMark x1="68467" y1="95195" x2="74267" y2="86286"/>
                        <a14:backgroundMark x1="74267" y1="86286" x2="84933" y2="96897"/>
                        <a14:backgroundMark x1="84933" y1="96897" x2="85267" y2="97598"/>
                        <a14:backgroundMark x1="49867" y1="72272" x2="51667" y2="72272"/>
                        <a14:backgroundMark x1="50333" y1="72873" x2="51467" y2="71672"/>
                        <a14:backgroundMark x1="50933" y1="71471" x2="49867" y2="71572"/>
                        <a14:backgroundMark x1="49667" y1="71672" x2="50067" y2="69269"/>
                        <a14:backgroundMark x1="51000" y1="71572" x2="50200" y2="68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7" b="7526"/>
          <a:stretch/>
        </p:blipFill>
        <p:spPr>
          <a:xfrm>
            <a:off x="0" y="4782195"/>
            <a:ext cx="3251246" cy="2075805"/>
          </a:xfrm>
          <a:prstGeom prst="rect">
            <a:avLst/>
          </a:prstGeom>
        </p:spPr>
      </p:pic>
      <p:pic>
        <p:nvPicPr>
          <p:cNvPr id="18" name="Immagine 17" descr="Immagine che contiene persona, vestiti, Viso umano, occhiale&#10;&#10;Il contenuto generato dall'IA potrebbe non essere corretto.">
            <a:extLst>
              <a:ext uri="{FF2B5EF4-FFF2-40B4-BE49-F238E27FC236}">
                <a16:creationId xmlns:a16="http://schemas.microsoft.com/office/drawing/2014/main" id="{65331FDB-791B-5574-E8FE-4BBEF58014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65" b="99126" l="3167" r="90000">
                        <a14:foregroundMark x1="46250" y1="41199" x2="46250" y2="41199"/>
                        <a14:foregroundMark x1="46583" y1="38327" x2="49833" y2="39326"/>
                        <a14:foregroundMark x1="59000" y1="40699" x2="58333" y2="39076"/>
                        <a14:foregroundMark x1="41500" y1="8614" x2="57167" y2="12110"/>
                        <a14:foregroundMark x1="37000" y1="60674" x2="25333" y2="71411"/>
                        <a14:foregroundMark x1="25333" y1="71411" x2="10833" y2="77653"/>
                        <a14:foregroundMark x1="10833" y1="77653" x2="2381" y2="92232"/>
                        <a14:foregroundMark x1="2730" y1="95035" x2="22083" y2="98002"/>
                        <a14:foregroundMark x1="22083" y1="98002" x2="35583" y2="96879"/>
                        <a14:foregroundMark x1="35583" y1="96879" x2="65833" y2="97753"/>
                        <a14:foregroundMark x1="65833" y1="97753" x2="60083" y2="76654"/>
                        <a14:foregroundMark x1="60083" y1="76654" x2="54667" y2="70537"/>
                        <a14:foregroundMark x1="33167" y1="75031" x2="18917" y2="86891"/>
                        <a14:foregroundMark x1="18917" y1="86891" x2="33833" y2="86517"/>
                        <a14:foregroundMark x1="33833" y1="86517" x2="37917" y2="91386"/>
                        <a14:foregroundMark x1="7667" y1="84519" x2="10917" y2="87016"/>
                        <a14:foregroundMark x1="6000" y1="86267" x2="3167" y2="99126"/>
                        <a14:foregroundMark x1="37333" y1="65668" x2="43583" y2="84145"/>
                        <a14:foregroundMark x1="43583" y1="84145" x2="43583" y2="84145"/>
                        <a14:foregroundMark x1="46583" y1="81773" x2="53167" y2="79401"/>
                        <a14:foregroundMark x1="46583" y1="38327" x2="51417" y2="40449"/>
                        <a14:foregroundMark x1="57167" y1="40200" x2="56917" y2="40075"/>
                        <a14:foregroundMark x1="58083" y1="39326" x2="56083" y2="38826"/>
                        <a14:foregroundMark x1="48083" y1="40075" x2="45417" y2="38702"/>
                        <a14:foregroundMark x1="47417" y1="39825" x2="44833" y2="40824"/>
                        <a14:foregroundMark x1="34667" y1="55056" x2="34000" y2="29838"/>
                        <a14:foregroundMark x1="34000" y1="29838" x2="36500" y2="21848"/>
                        <a14:foregroundMark x1="34000" y1="55805" x2="32667" y2="39950"/>
                        <a14:foregroundMark x1="34917" y1="57553" x2="32833" y2="41199"/>
                        <a14:foregroundMark x1="32667" y1="53433" x2="31667" y2="35955"/>
                        <a14:foregroundMark x1="61167" y1="43695" x2="61333" y2="35955"/>
                        <a14:foregroundMark x1="61917" y1="42821" x2="62333" y2="36829"/>
                        <a14:foregroundMark x1="61667" y1="43695" x2="63250" y2="18227"/>
                        <a14:foregroundMark x1="61750" y1="42821" x2="63833" y2="18477"/>
                        <a14:backgroundMark x1="2500" y1="71660" x2="3500" y2="49563"/>
                        <a14:backgroundMark x1="3500" y1="49563" x2="14333" y2="33208"/>
                        <a14:backgroundMark x1="14333" y1="33208" x2="27750" y2="49189"/>
                        <a14:backgroundMark x1="27750" y1="49189" x2="17500" y2="66792"/>
                        <a14:backgroundMark x1="17500" y1="66792" x2="16000" y2="41948"/>
                        <a14:backgroundMark x1="16000" y1="41948" x2="15000" y2="41074"/>
                        <a14:backgroundMark x1="67167" y1="27216" x2="69667" y2="68789"/>
                        <a14:backgroundMark x1="69667" y1="68789" x2="81750" y2="80524"/>
                        <a14:backgroundMark x1="81750" y1="80524" x2="76583" y2="28215"/>
                        <a14:backgroundMark x1="76583" y1="28215" x2="77333" y2="68789"/>
                        <a14:backgroundMark x1="667" y1="90762" x2="3000" y2="90012"/>
                        <a14:backgroundMark x1="1000" y1="90637" x2="917" y2="94257"/>
                        <a14:backgroundMark x1="1750" y1="92260" x2="417" y2="99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793"/>
          <a:stretch/>
        </p:blipFill>
        <p:spPr>
          <a:xfrm>
            <a:off x="5819818" y="4416552"/>
            <a:ext cx="2933657" cy="2441448"/>
          </a:xfrm>
          <a:prstGeom prst="rect">
            <a:avLst/>
          </a:prstGeom>
        </p:spPr>
      </p:pic>
      <p:pic>
        <p:nvPicPr>
          <p:cNvPr id="14" name="Immagine 13" descr="Immagine che contiene persona, gioco atletico, sport, aria aperta&#10;&#10;Il contenuto generato dall'IA potrebbe non essere corretto.">
            <a:extLst>
              <a:ext uri="{FF2B5EF4-FFF2-40B4-BE49-F238E27FC236}">
                <a16:creationId xmlns:a16="http://schemas.microsoft.com/office/drawing/2014/main" id="{504564FC-AB3D-ADF6-8368-EF4B22051F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00" b="99100" l="10000" r="90000">
                        <a14:foregroundMark x1="40000" y1="63200" x2="42465" y2="65100"/>
                        <a14:foregroundMark x1="44456" y1="77117" x2="43800" y2="96600"/>
                        <a14:foregroundMark x1="44800" y1="66900" x2="44516" y2="75347"/>
                        <a14:foregroundMark x1="43800" y1="96600" x2="50467" y2="99700"/>
                        <a14:foregroundMark x1="50467" y1="99700" x2="64667" y2="99100"/>
                        <a14:foregroundMark x1="64667" y1="99100" x2="67800" y2="80100"/>
                        <a14:foregroundMark x1="67800" y1="80100" x2="70200" y2="89000"/>
                        <a14:foregroundMark x1="70200" y1="89000" x2="73333" y2="76000"/>
                        <a14:foregroundMark x1="72871" y1="72967" x2="69600" y2="51500"/>
                        <a14:foregroundMark x1="73333" y1="76000" x2="72983" y2="73703"/>
                        <a14:foregroundMark x1="69600" y1="51500" x2="63200" y2="44800"/>
                        <a14:foregroundMark x1="63200" y1="44800" x2="57933" y2="44900"/>
                        <a14:foregroundMark x1="57933" y1="44900" x2="53800" y2="40900"/>
                        <a14:foregroundMark x1="53800" y1="40900" x2="47333" y2="43400"/>
                        <a14:foregroundMark x1="47333" y1="43400" x2="41600" y2="51300"/>
                        <a14:foregroundMark x1="41600" y1="51300" x2="40933" y2="53600"/>
                        <a14:foregroundMark x1="55533" y1="18000" x2="57884" y2="12953"/>
                        <a14:foregroundMark x1="63667" y1="10400" x2="67467" y2="14900"/>
                        <a14:foregroundMark x1="67467" y1="14900" x2="67333" y2="15300"/>
                        <a14:foregroundMark x1="55067" y1="22600" x2="56400" y2="13800"/>
                        <a14:foregroundMark x1="56400" y1="13800" x2="60800" y2="10100"/>
                        <a14:foregroundMark x1="60800" y1="10100" x2="65067" y2="10500"/>
                        <a14:foregroundMark x1="54867" y1="21300" x2="56200" y2="13000"/>
                        <a14:foregroundMark x1="56200" y1="13000" x2="59333" y2="9900"/>
                        <a14:foregroundMark x1="55400" y1="16700" x2="55600" y2="13900"/>
                        <a14:foregroundMark x1="56000" y1="14000" x2="55667" y2="17100"/>
                        <a14:foregroundMark x1="56067" y1="13900" x2="54933" y2="22600"/>
                        <a14:foregroundMark x1="55000" y1="23400" x2="55400" y2="13300"/>
                        <a14:backgroundMark x1="46400" y1="41500" x2="51800" y2="36600"/>
                        <a14:backgroundMark x1="51800" y1="36600" x2="53133" y2="34500"/>
                        <a14:backgroundMark x1="44533" y1="43300" x2="44533" y2="43300"/>
                        <a14:backgroundMark x1="43867" y1="44400" x2="43867" y2="44400"/>
                        <a14:backgroundMark x1="44200" y1="43700" x2="44200" y2="43700"/>
                        <a14:backgroundMark x1="44600" y1="43800" x2="44467" y2="43900"/>
                        <a14:backgroundMark x1="44200" y1="44200" x2="44200" y2="44200"/>
                        <a14:backgroundMark x1="43800" y1="44800" x2="43800" y2="44800"/>
                        <a14:backgroundMark x1="43467" y1="44900" x2="43467" y2="44900"/>
                        <a14:backgroundMark x1="42000" y1="70200" x2="40200" y2="81700"/>
                        <a14:backgroundMark x1="40200" y1="81700" x2="40133" y2="81700"/>
                        <a14:backgroundMark x1="43067" y1="76200" x2="42667" y2="81000"/>
                        <a14:backgroundMark x1="43000" y1="65600" x2="43000" y2="65600"/>
                        <a14:backgroundMark x1="43067" y1="65100" x2="43067" y2="65100"/>
                        <a14:backgroundMark x1="43200" y1="65500" x2="43200" y2="65500"/>
                        <a14:backgroundMark x1="43267" y1="66000" x2="43267" y2="66000"/>
                        <a14:backgroundMark x1="43267" y1="65800" x2="43267" y2="65800"/>
                        <a14:backgroundMark x1="44200" y1="78300" x2="44267" y2="76500"/>
                        <a14:backgroundMark x1="43133" y1="65900" x2="43000" y2="66600"/>
                        <a14:backgroundMark x1="44133" y1="80400" x2="44333" y2="75100"/>
                        <a14:backgroundMark x1="44267" y1="81500" x2="44467" y2="74900"/>
                        <a14:backgroundMark x1="44600" y1="78100" x2="44333" y2="73400"/>
                        <a14:backgroundMark x1="73400" y1="72500" x2="73667" y2="73100"/>
                        <a14:backgroundMark x1="48733" y1="22600" x2="49600" y2="18100"/>
                        <a14:backgroundMark x1="46467" y1="20900" x2="47667" y2="13800"/>
                        <a14:backgroundMark x1="44200" y1="22400" x2="44733" y2="15300"/>
                        <a14:backgroundMark x1="56129" y1="13384" x2="56037" y2="14009"/>
                        <a14:backgroundMark x1="55200" y1="49200" x2="55200" y2="49200"/>
                        <a14:backgroundMark x1="55067" y1="49400" x2="55533" y2="48900"/>
                        <a14:backgroundMark x1="55467" y1="49300" x2="55400" y2="49300"/>
                        <a14:backgroundMark x1="55200" y1="49300" x2="52467" y2="56900"/>
                        <a14:backgroundMark x1="55333" y1="49300" x2="55333" y2="49300"/>
                        <a14:backgroundMark x1="55267" y1="49100" x2="55733" y2="48800"/>
                        <a14:backgroundMark x1="55333" y1="49100" x2="54733" y2="50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07" r="22517" b="10885"/>
          <a:stretch/>
        </p:blipFill>
        <p:spPr>
          <a:xfrm>
            <a:off x="3465719" y="4206526"/>
            <a:ext cx="2154545" cy="2651474"/>
          </a:xfrm>
          <a:prstGeom prst="rect">
            <a:avLst/>
          </a:prstGeom>
        </p:spPr>
      </p:pic>
      <p:pic>
        <p:nvPicPr>
          <p:cNvPr id="10" name="Immagine 9" descr="Immagine che contiene Viso umano, persona, uomo, cravatta&#10;&#10;Il contenuto generato dall'IA potrebbe non essere corretto.">
            <a:extLst>
              <a:ext uri="{FF2B5EF4-FFF2-40B4-BE49-F238E27FC236}">
                <a16:creationId xmlns:a16="http://schemas.microsoft.com/office/drawing/2014/main" id="{A08DD595-3C24-3EBA-69FF-D83512024C7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5" b="2022"/>
          <a:stretch/>
        </p:blipFill>
        <p:spPr>
          <a:xfrm>
            <a:off x="4742546" y="4058855"/>
            <a:ext cx="3458046" cy="27991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5BC7685-97BD-11DF-DD43-FE600F0874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IL FALLIMENTO DEL PROGETTO MOTTA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205D028-C278-8B89-D973-D1FE17814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L’opinione dei </a:t>
            </a:r>
            <a:r>
              <a:rPr lang="it-IT" dirty="0"/>
              <a:t>tifosi juventini </a:t>
            </a:r>
            <a:r>
              <a:rPr lang="it-IT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sull'allenatore, i giocatori e la società</a:t>
            </a:r>
            <a:endParaRPr lang="it-IT" cap="small" dirty="0"/>
          </a:p>
        </p:txBody>
      </p:sp>
      <p:pic>
        <p:nvPicPr>
          <p:cNvPr id="16" name="Immagine 15" descr="Immagine che contiene persona, sport, uomo, gioco atletico&#10;&#10;Il contenuto generato dall'IA potrebbe non essere corretto.">
            <a:extLst>
              <a:ext uri="{FF2B5EF4-FFF2-40B4-BE49-F238E27FC236}">
                <a16:creationId xmlns:a16="http://schemas.microsoft.com/office/drawing/2014/main" id="{3271F69A-4A72-7CA0-D183-2F5B3C3DA3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90" b="99537" l="5000" r="90000">
                        <a14:foregroundMark x1="10313" y1="55051" x2="6823" y2="60890"/>
                        <a14:foregroundMark x1="6823" y1="60890" x2="5365" y2="70065"/>
                        <a14:foregroundMark x1="5365" y1="70065" x2="8333" y2="97498"/>
                        <a14:foregroundMark x1="8854" y1="78221" x2="9063" y2="88786"/>
                        <a14:foregroundMark x1="9063" y1="88786" x2="14479" y2="83503"/>
                        <a14:foregroundMark x1="14479" y1="83503" x2="18750" y2="99537"/>
                        <a14:foregroundMark x1="18750" y1="99537" x2="18854" y2="97127"/>
                        <a14:foregroundMark x1="25208" y1="95644" x2="26458" y2="86747"/>
                        <a14:foregroundMark x1="26458" y1="86747" x2="28698" y2="92400"/>
                        <a14:foregroundMark x1="28698" y1="92400" x2="32813" y2="94995"/>
                        <a14:foregroundMark x1="32813" y1="94995" x2="36563" y2="90825"/>
                        <a14:foregroundMark x1="36563" y1="90825" x2="42135" y2="94903"/>
                        <a14:foregroundMark x1="42135" y1="94903" x2="45729" y2="91010"/>
                        <a14:foregroundMark x1="40729" y1="90083" x2="38229" y2="77016"/>
                        <a14:foregroundMark x1="38229" y1="77016" x2="41875" y2="71270"/>
                        <a14:foregroundMark x1="41875" y1="71270" x2="38646" y2="64968"/>
                        <a14:foregroundMark x1="38646" y1="64968" x2="37500" y2="67099"/>
                        <a14:foregroundMark x1="34792" y1="91010" x2="35938" y2="87488"/>
                        <a14:foregroundMark x1="49063" y1="71918" x2="46458" y2="62187"/>
                        <a14:foregroundMark x1="46458" y1="62187" x2="46458" y2="60426"/>
                        <a14:foregroundMark x1="18854" y1="57090" x2="20990" y2="49768"/>
                        <a14:foregroundMark x1="20990" y1="49768" x2="14688" y2="49398"/>
                        <a14:foregroundMark x1="14688" y1="49398" x2="9740" y2="54310"/>
                        <a14:foregroundMark x1="9740" y1="54310" x2="7083" y2="59314"/>
                        <a14:foregroundMark x1="19167" y1="50973" x2="24479" y2="48193"/>
                        <a14:foregroundMark x1="20417" y1="48563" x2="25417" y2="47266"/>
                        <a14:foregroundMark x1="5938" y1="66358" x2="5729" y2="60982"/>
                        <a14:foregroundMark x1="5000" y1="67655" x2="5208" y2="62095"/>
                        <a14:foregroundMark x1="29583" y1="14921" x2="35208" y2="6858"/>
                        <a14:foregroundMark x1="35208" y1="6858" x2="39896" y2="4727"/>
                        <a14:foregroundMark x1="39896" y1="4727" x2="43906" y2="5190"/>
                        <a14:foregroundMark x1="43906" y1="5190" x2="47708" y2="11956"/>
                        <a14:foregroundMark x1="47708" y1="11956" x2="48021" y2="12975"/>
                        <a14:foregroundMark x1="45729" y1="39574" x2="46406" y2="34291"/>
                        <a14:backgroundMark x1="47396" y1="42817" x2="48750" y2="49398"/>
                        <a14:backgroundMark x1="48750" y1="49398" x2="52188" y2="54124"/>
                        <a14:backgroundMark x1="46354" y1="38740" x2="49792" y2="38925"/>
                        <a14:backgroundMark x1="47031" y1="37442" x2="48698" y2="38554"/>
                        <a14:backgroundMark x1="46250" y1="38832" x2="48490" y2="37535"/>
                        <a14:backgroundMark x1="46563" y1="39203" x2="46667" y2="36052"/>
                        <a14:backgroundMark x1="50365" y1="56905" x2="54115" y2="61631"/>
                        <a14:backgroundMark x1="54115" y1="61631" x2="52760" y2="49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520"/>
          <a:stretch/>
        </p:blipFill>
        <p:spPr>
          <a:xfrm>
            <a:off x="1556628" y="4613275"/>
            <a:ext cx="2855146" cy="224472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34E7C1C-225C-DA6D-D1C2-9651469D51F0}"/>
              </a:ext>
            </a:extLst>
          </p:cNvPr>
          <p:cNvSpPr txBox="1"/>
          <p:nvPr/>
        </p:nvSpPr>
        <p:spPr>
          <a:xfrm>
            <a:off x="1882587" y="109350"/>
            <a:ext cx="1016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NICCOLO’ PIZZOCRI Matricola: 13429A</a:t>
            </a:r>
          </a:p>
          <a:p>
            <a:pPr algn="r"/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4FEA9C3-A003-3DEC-ACFC-60720D92DE16}"/>
              </a:ext>
            </a:extLst>
          </p:cNvPr>
          <p:cNvSpPr txBox="1"/>
          <p:nvPr/>
        </p:nvSpPr>
        <p:spPr>
          <a:xfrm>
            <a:off x="143436" y="116786"/>
            <a:ext cx="1016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</a:rPr>
              <a:t>repo: </a:t>
            </a:r>
            <a:r>
              <a:rPr lang="it-IT" sz="1200" dirty="0">
                <a:solidFill>
                  <a:schemeClr val="bg1"/>
                </a:solidFill>
                <a:latin typeface="Juventus Fans Bold" panose="00000800000000000000" pitchFamily="2" charset="0"/>
                <a:hlinkClick r:id="rId16"/>
              </a:rPr>
              <a:t>https://github.com/pizoz/SocialMediaMining</a:t>
            </a:r>
            <a:endParaRPr lang="it-IT" sz="1200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940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17AA3D-1239-3B5D-28FC-45C71E18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5389AE-F6F1-F775-BC1D-215B701EC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921"/>
            <a:ext cx="10515600" cy="4872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/>
              <a:t>Analizzando la somma totale dei pesi dei link e il peso medio dei link tra video di canali diversi otteniamo i seguenti risultati: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21E4CBC-E3BA-2B50-B90A-6232DBE51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903057"/>
              </p:ext>
            </p:extLst>
          </p:nvPr>
        </p:nvGraphicFramePr>
        <p:xfrm>
          <a:off x="757520" y="2308914"/>
          <a:ext cx="5229991" cy="1828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2.249.111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556.757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rgbClr val="FF0000"/>
                          </a:solidFill>
                          <a:latin typeface="Juventus Fans Bold" panose="00000800000000000000" pitchFamily="2" charset="0"/>
                        </a:rPr>
                        <a:t>140.315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1.568.855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355.810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1.776.185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865.989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184.002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894.511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969.715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985.523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204.265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1.021.070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708.246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1.119.696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824FFE-DEC2-A742-C323-7FEDCD63A846}"/>
              </a:ext>
            </a:extLst>
          </p:cNvPr>
          <p:cNvSpPr txBox="1"/>
          <p:nvPr/>
        </p:nvSpPr>
        <p:spPr>
          <a:xfrm>
            <a:off x="838201" y="4428437"/>
            <a:ext cx="10515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I video de ‘Il bianconero’ condividono più commentatori con gli altri canali che con sé stesso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Dato che il peso​ di un link tra due nodi è elevato quando questi condividono un alto numero di commentatori </a:t>
            </a:r>
            <a:r>
              <a:rPr lang="it-IT" sz="2000" b="1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è più probabile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che algoritmi come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Louvain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collochino i nodi all'interno della stessa community. Per questo eseguendo l’algoritmo, la community dei video de ‘Il Bianconero’ non viene identificata come unica, ma i video vengono divisi tra le community degli altri 4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87083D55-D675-0A04-008D-7CCB19F64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912821"/>
              </p:ext>
            </p:extLst>
          </p:nvPr>
        </p:nvGraphicFramePr>
        <p:xfrm>
          <a:off x="6204489" y="2308914"/>
          <a:ext cx="522999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80">
                  <a:extLst>
                    <a:ext uri="{9D8B030D-6E8A-4147-A177-3AD203B41FA5}">
                      <a16:colId xmlns:a16="http://schemas.microsoft.com/office/drawing/2014/main" val="4273734536"/>
                    </a:ext>
                  </a:extLst>
                </a:gridCol>
                <a:gridCol w="942391">
                  <a:extLst>
                    <a:ext uri="{9D8B030D-6E8A-4147-A177-3AD203B41FA5}">
                      <a16:colId xmlns:a16="http://schemas.microsoft.com/office/drawing/2014/main" val="539581911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963366962"/>
                    </a:ext>
                  </a:extLst>
                </a:gridCol>
                <a:gridCol w="849086">
                  <a:extLst>
                    <a:ext uri="{9D8B030D-6E8A-4147-A177-3AD203B41FA5}">
                      <a16:colId xmlns:a16="http://schemas.microsoft.com/office/drawing/2014/main" val="2398805226"/>
                    </a:ext>
                  </a:extLst>
                </a:gridCol>
                <a:gridCol w="821094">
                  <a:extLst>
                    <a:ext uri="{9D8B030D-6E8A-4147-A177-3AD203B41FA5}">
                      <a16:colId xmlns:a16="http://schemas.microsoft.com/office/drawing/2014/main" val="1900548398"/>
                    </a:ext>
                  </a:extLst>
                </a:gridCol>
                <a:gridCol w="793101">
                  <a:extLst>
                    <a:ext uri="{9D8B030D-6E8A-4147-A177-3AD203B41FA5}">
                      <a16:colId xmlns:a16="http://schemas.microsoft.com/office/drawing/2014/main" val="1093975704"/>
                    </a:ext>
                  </a:extLst>
                </a:gridCol>
              </a:tblGrid>
              <a:tr h="211384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R</a:t>
                      </a:r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608975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R</a:t>
                      </a: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omeo Agresti</a:t>
                      </a:r>
                      <a:endParaRPr lang="it-IT" sz="1400" dirty="0">
                        <a:solidFill>
                          <a:schemeClr val="bg1"/>
                        </a:solidFill>
                        <a:latin typeface="Juventus Fans Bold" panose="000008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13.88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303137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Il Bianconero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2.02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rgbClr val="FF0000"/>
                          </a:solidFill>
                          <a:latin typeface="Juventus Fans Bold" panose="00000800000000000000" pitchFamily="2" charset="0"/>
                        </a:rPr>
                        <a:t>1.36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737622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Colpo Gobbo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5.35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1.79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10.77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868128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Luca Toselli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1.58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4.17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9.11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3912571"/>
                  </a:ext>
                </a:extLst>
              </a:tr>
              <a:tr h="211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400" b="1" i="0" u="none" strike="noStrike" kern="1200" cap="small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Juventus Fans Bold" panose="00000800000000000000" pitchFamily="2" charset="0"/>
                          <a:ea typeface="+mn-ea"/>
                          <a:cs typeface="+mn-cs"/>
                        </a:rPr>
                        <a:t>Kinoshi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3.12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3.40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2.98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solidFill>
                            <a:schemeClr val="accent6"/>
                          </a:solidFill>
                          <a:latin typeface="Juventus Fans Bold" panose="00000800000000000000" pitchFamily="2" charset="0"/>
                        </a:rPr>
                        <a:t>5.89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15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10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CB334F18-2D4F-D350-4796-EEBE27DA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pic>
        <p:nvPicPr>
          <p:cNvPr id="6" name="Immagine 5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8362B422-0AB7-DCBC-4A61-9E19A0B0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F26F8E8-C348-E926-178C-A73A13661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0ADFCB-2AB2-8C7A-6E17-31516C81A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2000" b="1" u="sng" dirty="0"/>
              <a:t>Poli Individuali Forti</a:t>
            </a:r>
            <a:r>
              <a:rPr lang="it-IT" sz="2000" b="1" dirty="0"/>
              <a:t>:</a:t>
            </a:r>
            <a:r>
              <a:rPr lang="it-IT" sz="2000" dirty="0"/>
              <a:t> I canali di Agresti, Colpo Gobbo, Toselli e Kinoshi formano poli di discussione distinti, caratterizzati da un'alta fedeltà interna nei pattern di co-commento dei loro video. Questo suggerisce audience primarie ben definite per ciascuno.</a:t>
            </a:r>
          </a:p>
          <a:p>
            <a:pPr algn="just"/>
            <a:r>
              <a:rPr lang="it-IT" sz="2000" b="1" u="sng" dirty="0"/>
              <a:t>‘Il Bianconero’ come Hub Eterogeneo</a:t>
            </a:r>
            <a:r>
              <a:rPr lang="it-IT" sz="2000" b="1" dirty="0"/>
              <a:t>:</a:t>
            </a:r>
            <a:r>
              <a:rPr lang="it-IT" sz="2000" dirty="0"/>
              <a:t> Agisce come una piattaforma i cui contenuti attraggono e mescolano, in proporzioni variabili, le audience dei poli principali. Il ruolo direttivo di Agresti e le collaborazioni con altri opinionisti sono fattori chiave di questa dinamica.</a:t>
            </a:r>
          </a:p>
          <a:p>
            <a:pPr algn="just"/>
            <a:r>
              <a:rPr lang="it-IT" sz="2000" b="1" u="sng" dirty="0"/>
              <a:t>Community 4</a:t>
            </a:r>
            <a:r>
              <a:rPr lang="it-IT" sz="2000" b="1" dirty="0"/>
              <a:t> :</a:t>
            </a:r>
            <a:r>
              <a:rPr lang="it-IT" sz="2000" dirty="0"/>
              <a:t> La presenza di video de ‘Il Bianconero’ in una Community 4 distinta (non dominata dai poli principali) indica la possibilità di pattern di discussione di nicchia o emergenti.</a:t>
            </a:r>
          </a:p>
          <a:p>
            <a:pPr algn="just"/>
            <a:r>
              <a:rPr lang="it-IT" sz="2000" dirty="0"/>
              <a:t>I poli individuali potrebbero funzionare come </a:t>
            </a:r>
            <a:r>
              <a:rPr lang="it-IT" sz="2000" dirty="0" err="1"/>
              <a:t>echo</a:t>
            </a:r>
            <a:r>
              <a:rPr lang="it-IT" sz="2000" dirty="0"/>
              <a:t> </a:t>
            </a:r>
            <a:r>
              <a:rPr lang="it-IT" sz="2000" dirty="0" err="1"/>
              <a:t>chambers</a:t>
            </a:r>
            <a:r>
              <a:rPr lang="it-IT" sz="2000" dirty="0"/>
              <a:t>, dove specifiche narrazioni o sentiment vengono internamente rinforzate e consolidate.</a:t>
            </a:r>
          </a:p>
          <a:p>
            <a:pPr algn="just"/>
            <a:r>
              <a:rPr lang="it-IT" sz="2000" dirty="0"/>
              <a:t>Ruolo duplice de ‘Il Bianconero’:</a:t>
            </a:r>
          </a:p>
          <a:p>
            <a:pPr lvl="1" algn="just"/>
            <a:r>
              <a:rPr lang="it-IT" sz="2000" b="1" u="sng" dirty="0"/>
              <a:t>Ponte Informativo</a:t>
            </a:r>
            <a:r>
              <a:rPr lang="it-IT" sz="2000" b="1" dirty="0"/>
              <a:t>:</a:t>
            </a:r>
            <a:r>
              <a:rPr lang="it-IT" sz="2000" dirty="0"/>
              <a:t> Può facilitare la diffusione trasversale di narrazioni e sentiment tra i diversi poli</a:t>
            </a:r>
          </a:p>
          <a:p>
            <a:pPr lvl="1" algn="just"/>
            <a:r>
              <a:rPr lang="it-IT" sz="2000" b="1" u="sng" dirty="0"/>
              <a:t>Arena di Confronto/Diffusione</a:t>
            </a:r>
            <a:r>
              <a:rPr lang="it-IT" sz="2000" b="1" dirty="0"/>
              <a:t>:</a:t>
            </a:r>
            <a:r>
              <a:rPr lang="it-IT" sz="2000" dirty="0"/>
              <a:t> Può diventare un luogo dove diverse prospettive si incontrano, si confrontano, o dove la narrazione del suo "polo" dominante (Community 0 - Agresti) viene amplificata a un pubblico più vasto. Quale?</a:t>
            </a:r>
          </a:p>
        </p:txBody>
      </p:sp>
    </p:spTree>
    <p:extLst>
      <p:ext uri="{BB962C8B-B14F-4D97-AF65-F5344CB8AC3E}">
        <p14:creationId xmlns:p14="http://schemas.microsoft.com/office/powerpoint/2010/main" val="344724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09A48-2D30-44B2-4ED9-72FD8BBE9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Video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Pearson </a:t>
            </a:r>
            <a:r>
              <a:rPr lang="it-IT" dirty="0" err="1"/>
              <a:t>Correlation</a:t>
            </a:r>
            <a:endParaRPr lang="it-IT" dirty="0"/>
          </a:p>
        </p:txBody>
      </p:sp>
      <p:pic>
        <p:nvPicPr>
          <p:cNvPr id="5" name="Immagine 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B653D97-005C-5EFE-AE39-86903FE3F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3291"/>
            <a:ext cx="5181600" cy="3096005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8B701-45E1-E8BD-328C-0A6038F55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5471"/>
            <a:ext cx="5181600" cy="2673376"/>
          </a:xfrm>
        </p:spPr>
        <p:txBody>
          <a:bodyPr>
            <a:normAutofit/>
          </a:bodyPr>
          <a:lstStyle/>
          <a:p>
            <a:r>
              <a:rPr lang="it-IT" sz="2000" dirty="0"/>
              <a:t>Correlazione negativa debole ma statisticamente significativa</a:t>
            </a:r>
          </a:p>
          <a:p>
            <a:r>
              <a:rPr lang="it-IT" sz="2000" dirty="0"/>
              <a:t>all'aumentare della somiglianza tra i commentatori di due contenuti, la differenza nel loro numero di visualizzazioni tende a diminuire</a:t>
            </a:r>
          </a:p>
          <a:p>
            <a:r>
              <a:rPr lang="it-IT" sz="2000" dirty="0"/>
              <a:t>Tuttavia, la debolezza della correlazione suggerisce che molti altri fattori giochino un ruolo predominante nel determinare le visualizzazioni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FA9D2EA-E51D-B17F-35AC-6ABB06F58DCB}"/>
              </a:ext>
            </a:extLst>
          </p:cNvPr>
          <p:cNvSpPr txBox="1"/>
          <p:nvPr/>
        </p:nvSpPr>
        <p:spPr>
          <a:xfrm>
            <a:off x="838200" y="1825625"/>
            <a:ext cx="1031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Esiste un legame tra il fatto che due contenuti abbiano commentatori simili e il loro rendimento in termini di visualizzazioni?</a:t>
            </a: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13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35BCCAC-0DD7-4520-94DE-2231C91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32236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D765C10-3A97-7822-38B6-FA4E5679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8069D9A6-5423-B9B5-E2EC-8716D85E2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Estrazione soggetto – emozione da ogni commento tramite ai generativa (Gemini 2.0 Flash)</a:t>
            </a:r>
          </a:p>
          <a:p>
            <a:pPr marL="0" indent="0">
              <a:buNone/>
            </a:pPr>
            <a:r>
              <a:rPr lang="it-IT" sz="2000" dirty="0"/>
              <a:t>	Tramite prompt engineering assegno al modello un compito duplice:</a:t>
            </a:r>
          </a:p>
          <a:p>
            <a:pPr marL="0" indent="0">
              <a:buNone/>
            </a:pPr>
            <a:r>
              <a:rPr lang="it-IT" sz="2000" dirty="0"/>
              <a:t>	- Identificare le persone menzionate verso cui l'autore esprime una chiara emozione</a:t>
            </a:r>
          </a:p>
          <a:p>
            <a:pPr marL="0" indent="0">
              <a:buNone/>
            </a:pPr>
            <a:r>
              <a:rPr lang="it-IT" sz="2000" dirty="0"/>
              <a:t>	- Determinare l'emozione predominante (scelta da una lista chiusa: gioia, tristezza, rabbia, paura, sorpresa)</a:t>
            </a:r>
          </a:p>
          <a:p>
            <a:pPr marL="0" indent="0">
              <a:buNone/>
            </a:pPr>
            <a:r>
              <a:rPr lang="it-IT" sz="2000" dirty="0"/>
              <a:t>	Per ogni messaggio l’output è stato una lista di </a:t>
            </a:r>
            <a:r>
              <a:rPr lang="it-IT" sz="2000" dirty="0" err="1"/>
              <a:t>json</a:t>
            </a:r>
            <a:r>
              <a:rPr lang="it-IT" sz="2000" dirty="0"/>
              <a:t> cosi strutturati:</a:t>
            </a:r>
          </a:p>
          <a:p>
            <a:pPr marL="0" indent="0">
              <a:buNone/>
            </a:pPr>
            <a:r>
              <a:rPr lang="it-IT" sz="2000" dirty="0"/>
              <a:t>	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588AC3C-1EEC-9A08-52BE-85506A7914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66"/>
          <a:stretch/>
        </p:blipFill>
        <p:spPr>
          <a:xfrm>
            <a:off x="1842052" y="4001294"/>
            <a:ext cx="4340087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3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A51430-3092-59C6-4B56-52BE5877F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716D22-0997-3955-0E0B-A2D57F842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Allineamento dei risultati dell'analisi con i metadati originali dei commenti:</a:t>
            </a:r>
          </a:p>
          <a:p>
            <a:pPr marL="457200" lvl="1" indent="0">
              <a:buNone/>
            </a:pPr>
            <a:r>
              <a:rPr lang="it-IT" sz="2000" dirty="0"/>
              <a:t>Confronta il testo del messaggio originale (normalizzato) dal CSV con quello presente nel JSON di analisi. </a:t>
            </a:r>
          </a:p>
          <a:p>
            <a:pPr marL="457200" lvl="1" indent="0">
              <a:buNone/>
            </a:pPr>
            <a:r>
              <a:rPr lang="it-IT" sz="2000" dirty="0"/>
              <a:t>Estrae i metadati rilevanti dal CSV</a:t>
            </a:r>
          </a:p>
          <a:p>
            <a:pPr marL="457200" lvl="1" indent="0">
              <a:buNone/>
            </a:pPr>
            <a:r>
              <a:rPr lang="it-IT" sz="2000" dirty="0"/>
              <a:t>Per ogni coppia soggetto-emozione identificata nel JSON, crea un nuovo record, con la seguente struttura: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60CB914-0BCD-993D-2F33-44847D29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63" r="16078"/>
          <a:stretch/>
        </p:blipFill>
        <p:spPr>
          <a:xfrm>
            <a:off x="1345095" y="3429000"/>
            <a:ext cx="538700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D812A0-1BF7-D2E4-6F19-1B6E78E6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A7612A-DF88-E018-CB5B-B08474B0C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47128"/>
          </a:xfrm>
        </p:spPr>
        <p:txBody>
          <a:bodyPr>
            <a:normAutofit/>
          </a:bodyPr>
          <a:lstStyle/>
          <a:p>
            <a:r>
              <a:rPr lang="it-IT" sz="2400" dirty="0"/>
              <a:t>Normalizzazione dei nomi dei soggetti identificati tramite ai generativa:</a:t>
            </a:r>
          </a:p>
          <a:p>
            <a:pPr marL="457200" lvl="1" indent="0">
              <a:buNone/>
            </a:pPr>
            <a:r>
              <a:rPr lang="it-IT" sz="2000" dirty="0"/>
              <a:t>L'analisi del sentiment potrebbe identificare soggetti con nomi parziali (es. "</a:t>
            </a:r>
            <a:r>
              <a:rPr lang="it-IT" sz="2000" dirty="0" err="1"/>
              <a:t>Koop</a:t>
            </a:r>
            <a:r>
              <a:rPr lang="it-IT" sz="2000" dirty="0"/>
              <a:t>"), soprannomi, o errori di battitura</a:t>
            </a:r>
          </a:p>
          <a:p>
            <a:pPr marL="457200" lvl="1" indent="0">
              <a:buNone/>
            </a:pPr>
            <a:r>
              <a:rPr lang="it-IT" sz="2000" dirty="0"/>
              <a:t>Per un'analisi aggregata accurata, è necessario standardizzare questi nomi</a:t>
            </a:r>
          </a:p>
          <a:p>
            <a:pPr marL="457200" lvl="1" indent="0">
              <a:buNone/>
            </a:pPr>
            <a:r>
              <a:rPr lang="it-IT" sz="2000" dirty="0"/>
              <a:t>Il prompt include una lista autorevole di nomi completi (giocatori, allenatore, società)</a:t>
            </a:r>
          </a:p>
          <a:p>
            <a:pPr marL="457200" lvl="1" indent="0">
              <a:buNone/>
            </a:pPr>
            <a:r>
              <a:rPr lang="it-IT" sz="2000" dirty="0"/>
              <a:t>Il modello analizza il campo soggetto, lo confronta con la lista di riferimento, in caso di corrispondenza sostituisce il soggetto col nome normalizzato</a:t>
            </a:r>
            <a:endParaRPr lang="it-IT" sz="2800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16F4C88-0908-9E3D-28A7-5632987A2BB9}"/>
              </a:ext>
            </a:extLst>
          </p:cNvPr>
          <p:cNvSpPr txBox="1">
            <a:spLocks/>
          </p:cNvSpPr>
          <p:nvPr/>
        </p:nvSpPr>
        <p:spPr>
          <a:xfrm>
            <a:off x="838200" y="3872752"/>
            <a:ext cx="10515600" cy="2528047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it-IT" sz="1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6166615-08F1-D2EA-1C00-662893F2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2" r="16838"/>
          <a:stretch/>
        </p:blipFill>
        <p:spPr>
          <a:xfrm>
            <a:off x="1091428" y="3871560"/>
            <a:ext cx="5284745" cy="16861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1A2DB78-6C7E-5A9C-6445-7BDA6CD5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2" t="1" r="18825" b="3804"/>
          <a:stretch/>
        </p:blipFill>
        <p:spPr>
          <a:xfrm>
            <a:off x="6376173" y="3871561"/>
            <a:ext cx="5284745" cy="1686160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63F99FC8-4A51-598A-80FE-40DC629B1652}"/>
              </a:ext>
            </a:extLst>
          </p:cNvPr>
          <p:cNvSpPr/>
          <p:nvPr/>
        </p:nvSpPr>
        <p:spPr>
          <a:xfrm>
            <a:off x="2256184" y="4870174"/>
            <a:ext cx="58640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F703598-C28A-75F8-ABAA-D62DEF5B41DE}"/>
              </a:ext>
            </a:extLst>
          </p:cNvPr>
          <p:cNvSpPr/>
          <p:nvPr/>
        </p:nvSpPr>
        <p:spPr>
          <a:xfrm>
            <a:off x="7626627" y="4870174"/>
            <a:ext cx="1388163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249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3F0362-A421-AF9E-04A4-AC5A1C1F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– Sentiment Value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393BD2-D152-FF91-9E77-963A9A942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695159"/>
            <a:ext cx="5157787" cy="4500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321087 opinioni con soggetto nella lista autorevole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2000" dirty="0"/>
              <a:t>Per ottenere un risultato quantitativo le emozioni vengono trasformate in valori di sentiment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E034780-19EB-A7D9-A7E7-35DE0DE35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83299" y="1690688"/>
            <a:ext cx="518318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Calcolo del valore di sentiment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0A2CA6-EB77-7208-0FDB-9A86ECE8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299" y="2445989"/>
            <a:ext cx="4246290" cy="29987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377EE9D-5A8B-1B89-2025-BAABF3D0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42" y="3322573"/>
            <a:ext cx="1985638" cy="12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15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683B0-9759-87F4-886B-6B7B5061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Canali</a:t>
            </a:r>
          </a:p>
        </p:txBody>
      </p:sp>
      <p:pic>
        <p:nvPicPr>
          <p:cNvPr id="5" name="Segnaposto contenuto 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DD5B4D21-439C-6C42-3A32-A8996CB8EA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8412"/>
            <a:ext cx="5181600" cy="3445764"/>
          </a:xfr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244C5B4-5394-B5A6-3F77-4C84CE176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8412"/>
            <a:ext cx="5181600" cy="344576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‘Il </a:t>
            </a:r>
            <a:r>
              <a:rPr lang="en-US" sz="2000" dirty="0" err="1"/>
              <a:t>bianconero</a:t>
            </a:r>
            <a:r>
              <a:rPr lang="en-US" sz="2000" dirty="0"/>
              <a:t>’ ha un </a:t>
            </a:r>
            <a:r>
              <a:rPr lang="en-US" sz="2000" dirty="0" err="1"/>
              <a:t>valore</a:t>
            </a:r>
            <a:r>
              <a:rPr lang="en-US" sz="2000" dirty="0"/>
              <a:t> di sentiment </a:t>
            </a:r>
            <a:r>
              <a:rPr lang="en-US" sz="2000" dirty="0" err="1"/>
              <a:t>più</a:t>
            </a:r>
            <a:r>
              <a:rPr lang="en-US" sz="2000" dirty="0"/>
              <a:t> </a:t>
            </a:r>
            <a:r>
              <a:rPr lang="en-US" sz="2000" dirty="0" err="1"/>
              <a:t>vicino</a:t>
            </a:r>
            <a:r>
              <a:rPr lang="en-US" sz="2000" dirty="0"/>
              <a:t> </a:t>
            </a:r>
            <a:r>
              <a:rPr lang="en-US" sz="2000" dirty="0" err="1"/>
              <a:t>allo</a:t>
            </a:r>
            <a:r>
              <a:rPr lang="en-US" sz="2000" dirty="0"/>
              <a:t> 0 rispetto a tutti </a:t>
            </a:r>
            <a:r>
              <a:rPr lang="en-US" sz="2000" dirty="0" err="1"/>
              <a:t>gli</a:t>
            </a:r>
            <a:r>
              <a:rPr lang="en-US" sz="2000" dirty="0"/>
              <a:t> </a:t>
            </a:r>
            <a:r>
              <a:rPr lang="en-US" sz="2000" dirty="0" err="1"/>
              <a:t>altri</a:t>
            </a:r>
            <a:r>
              <a:rPr lang="en-US" sz="2000" dirty="0"/>
              <a:t> </a:t>
            </a:r>
            <a:r>
              <a:rPr lang="en-US" sz="2000" dirty="0" err="1"/>
              <a:t>canali</a:t>
            </a:r>
            <a:endParaRPr lang="en-US" sz="2000" dirty="0"/>
          </a:p>
          <a:p>
            <a:r>
              <a:rPr lang="en-US" sz="2000" dirty="0"/>
              <a:t>Si </a:t>
            </a:r>
            <a:r>
              <a:rPr lang="en-US" sz="2000" dirty="0" err="1"/>
              <a:t>stabilisce</a:t>
            </a:r>
            <a:r>
              <a:rPr lang="en-US" sz="2000" dirty="0"/>
              <a:t> </a:t>
            </a:r>
            <a:r>
              <a:rPr lang="en-US" sz="2000" dirty="0" err="1"/>
              <a:t>quindi</a:t>
            </a:r>
            <a:r>
              <a:rPr lang="en-US" sz="2000" dirty="0"/>
              <a:t> come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piattaforma</a:t>
            </a:r>
            <a:r>
              <a:rPr lang="en-US" sz="2000" dirty="0"/>
              <a:t> di </a:t>
            </a:r>
            <a:r>
              <a:rPr lang="en-US" sz="2000" dirty="0" err="1"/>
              <a:t>confronto</a:t>
            </a:r>
            <a:r>
              <a:rPr lang="en-US" sz="2000" dirty="0"/>
              <a:t>, dove idee, non sempre </a:t>
            </a:r>
            <a:r>
              <a:rPr lang="en-US" sz="2000" dirty="0" err="1"/>
              <a:t>simili</a:t>
            </a:r>
            <a:r>
              <a:rPr lang="en-US" sz="2000" dirty="0"/>
              <a:t>,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incontrano</a:t>
            </a:r>
            <a:r>
              <a:rPr lang="en-US" sz="2000" dirty="0"/>
              <a:t>, </a:t>
            </a:r>
            <a:r>
              <a:rPr lang="en-US" sz="2000" dirty="0" err="1"/>
              <a:t>alzando</a:t>
            </a:r>
            <a:r>
              <a:rPr lang="en-US" sz="2000" dirty="0"/>
              <a:t> il </a:t>
            </a:r>
            <a:r>
              <a:rPr lang="en-US" sz="2000" dirty="0" err="1"/>
              <a:t>valore</a:t>
            </a:r>
            <a:r>
              <a:rPr lang="en-US" sz="2000" dirty="0"/>
              <a:t> di sentiment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3781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2C61EB-65CC-F1F6-0A23-866FDB140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- Soggetti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103504BE-1017-F467-DE55-1EBB758AA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1505281"/>
            <a:ext cx="3944471" cy="2620801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237001-711D-F985-A458-3203F2505484}"/>
              </a:ext>
            </a:extLst>
          </p:cNvPr>
          <p:cNvSpPr txBox="1"/>
          <p:nvPr/>
        </p:nvSpPr>
        <p:spPr>
          <a:xfrm>
            <a:off x="5490881" y="1505281"/>
            <a:ext cx="53295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Le opinioni degli utenti sono chiare: Thiago Motta è il responsabile del fallimento, il sentiment è notevolmente minore rispetto a quello di tutti gli altri soggetti analizzati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Vlahovic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e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Koopmeiners</a:t>
            </a: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, acquistati per 80 e 60 milioni di euro, non hanno rispettato le aspettative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Anche Giuntoli ( che ha appena risolto il contratto con la Juventus) non è riuscito a convincere i tifosi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Danilo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outlier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TOP 5 della stagione secondo gli utenti: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Perin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Thuram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Kolo Muani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Renato </a:t>
            </a:r>
            <a:r>
              <a:rPr lang="it-IT" sz="20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Veiga</a:t>
            </a:r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it-IT" sz="20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Conceicao</a:t>
            </a:r>
          </a:p>
          <a:p>
            <a:endParaRPr lang="it-IT" sz="2000" cap="small" dirty="0">
              <a:solidFill>
                <a:schemeClr val="bg1"/>
              </a:solidFill>
              <a:latin typeface="Juventus Fans Bold" panose="00000800000000000000" pitchFamily="2" charset="0"/>
            </a:endParaRPr>
          </a:p>
        </p:txBody>
      </p:sp>
      <p:pic>
        <p:nvPicPr>
          <p:cNvPr id="12" name="Immagine 11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9AFF9828-72C9-226C-B007-6E9A0038D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0" y="4126082"/>
            <a:ext cx="3944471" cy="262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78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A439E-20B9-ACEC-C22A-57286A37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214115"/>
            <a:ext cx="4037014" cy="1600200"/>
          </a:xfrm>
        </p:spPr>
        <p:txBody>
          <a:bodyPr anchor="ctr">
            <a:normAutofit/>
          </a:bodyPr>
          <a:lstStyle/>
          <a:p>
            <a:r>
              <a:rPr lang="it-IT" sz="4400" dirty="0"/>
              <a:t>J</a:t>
            </a:r>
            <a:r>
              <a:rPr lang="it-IT" sz="4400" dirty="0">
                <a:latin typeface="Juventus Fans Bold" panose="00000800000000000000" pitchFamily="2" charset="0"/>
              </a:rPr>
              <a:t>UVENTUS 2024/25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D477286-69B2-0BB6-0308-F88FDC9D8C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6" y="1677267"/>
            <a:ext cx="3932237" cy="4074349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it-IT" sz="2000" dirty="0"/>
              <a:t>La Juventus il 7 luglio 2024 ingaggia Thiago Motta, tecnico scelto per un rinnovamento di gioco e per avviare un nuovo ciclo, generando notevoli aspettative. Tuttavia, il rendimento della squadra in campo si dimostra presto discontinuo e i risultati faticano ad allinearsi con gli ambiziosi obiettivi stagionali del club.</a:t>
            </a:r>
          </a:p>
          <a:p>
            <a:pPr algn="just"/>
            <a:r>
              <a:rPr lang="it-IT" sz="2000" dirty="0"/>
              <a:t>Questa evoluzione induce la dirigenza bianconera, dopo attente valutazioni della situazione tecnica e delle prospettive, alla decisione di interrompere il rapporto professionale con l'allenatore nel corso della stagione, il 24 marzo 2025. Era dalla stagione 2010/11 che la Juventus non esonerava un allenatore durante il corso della stagione.</a:t>
            </a:r>
          </a:p>
        </p:txBody>
      </p:sp>
      <p:pic>
        <p:nvPicPr>
          <p:cNvPr id="12" name="Segnaposto contenuto 11" descr="Immagine che contiene persona, gioco atletico, sport, Viso umano&#10;&#10;Il contenuto generato dall'IA potrebbe non essere corretto.">
            <a:extLst>
              <a:ext uri="{FF2B5EF4-FFF2-40B4-BE49-F238E27FC236}">
                <a16:creationId xmlns:a16="http://schemas.microsoft.com/office/drawing/2014/main" id="{DFEE94BD-0D42-7E28-8822-85A82C78B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7267"/>
            <a:ext cx="3413351" cy="2136011"/>
          </a:xfrm>
        </p:spPr>
      </p:pic>
      <p:pic>
        <p:nvPicPr>
          <p:cNvPr id="14" name="Immagine 13" descr="Immagine che contiene persona, vestiti, Viso umano, calcio&#10;&#10;Il contenuto generato dall'IA potrebbe non essere corretto.">
            <a:extLst>
              <a:ext uri="{FF2B5EF4-FFF2-40B4-BE49-F238E27FC236}">
                <a16:creationId xmlns:a16="http://schemas.microsoft.com/office/drawing/2014/main" id="{EBAFB843-16AB-B6BE-80DA-6D57BB20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31606"/>
            <a:ext cx="3413351" cy="19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BE8B61-091A-F112-D59C-BF0794A6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Sentiment Analysis </a:t>
            </a:r>
            <a:r>
              <a:rPr lang="it-IT" dirty="0" err="1"/>
              <a:t>Results</a:t>
            </a:r>
            <a:r>
              <a:rPr lang="it-IT" dirty="0"/>
              <a:t> – Sentiment Trend</a:t>
            </a:r>
          </a:p>
        </p:txBody>
      </p:sp>
      <p:pic>
        <p:nvPicPr>
          <p:cNvPr id="7" name="Segnaposto contenuto 6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2E73A25E-84EC-EA8E-7FAF-D31996A1BE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228"/>
            <a:ext cx="5181600" cy="3342132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AB7F8DF-822D-589E-02F3-14B79D4B6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Il sentiment </a:t>
            </a:r>
            <a:r>
              <a:rPr lang="en-US" sz="2000" dirty="0" err="1"/>
              <a:t>diminuisce</a:t>
            </a:r>
            <a:r>
              <a:rPr lang="en-US" sz="2000" dirty="0"/>
              <a:t> </a:t>
            </a:r>
            <a:r>
              <a:rPr lang="en-US" sz="2000" dirty="0" err="1"/>
              <a:t>durante</a:t>
            </a:r>
            <a:r>
              <a:rPr lang="en-US" sz="2000" dirty="0"/>
              <a:t> il </a:t>
            </a:r>
            <a:r>
              <a:rPr lang="en-US" sz="2000" dirty="0" err="1"/>
              <a:t>corso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</a:t>
            </a:r>
            <a:r>
              <a:rPr lang="en-US" sz="2000" dirty="0" err="1"/>
              <a:t>stagione</a:t>
            </a:r>
            <a:endParaRPr lang="en-US" sz="2000" dirty="0"/>
          </a:p>
          <a:p>
            <a:r>
              <a:rPr lang="en-US" sz="2000" dirty="0"/>
              <a:t>Picchi </a:t>
            </a:r>
            <a:r>
              <a:rPr lang="en-US" sz="2000" dirty="0" err="1"/>
              <a:t>positivi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Juventus – Hellas Verona 3-0</a:t>
            </a:r>
          </a:p>
          <a:p>
            <a:pPr lvl="1"/>
            <a:r>
              <a:rPr lang="en-US" sz="1600" dirty="0"/>
              <a:t>Juventus – Rb </a:t>
            </a:r>
            <a:r>
              <a:rPr lang="en-US" sz="1600" dirty="0" err="1"/>
              <a:t>Lipsia</a:t>
            </a:r>
            <a:r>
              <a:rPr lang="en-US" sz="1600" dirty="0"/>
              <a:t> 3-2</a:t>
            </a:r>
          </a:p>
          <a:p>
            <a:pPr lvl="1"/>
            <a:r>
              <a:rPr lang="en-US" sz="1600" dirty="0"/>
              <a:t>Juventus – Manchester City 2-0</a:t>
            </a:r>
          </a:p>
          <a:p>
            <a:pPr lvl="1"/>
            <a:r>
              <a:rPr lang="en-US" sz="1600" dirty="0"/>
              <a:t>Juventus – Inter 1-0</a:t>
            </a:r>
          </a:p>
          <a:p>
            <a:r>
              <a:rPr lang="en-US" sz="2000" dirty="0"/>
              <a:t>Picchi </a:t>
            </a:r>
            <a:r>
              <a:rPr lang="en-US" sz="2000" dirty="0" err="1"/>
              <a:t>negativi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Juventus – Milan 1-2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</a:t>
            </a:r>
            <a:r>
              <a:rPr lang="en-US" sz="1600" dirty="0" err="1"/>
              <a:t>Supercoppa</a:t>
            </a:r>
            <a:r>
              <a:rPr lang="en-US" sz="1600" dirty="0"/>
              <a:t> </a:t>
            </a:r>
            <a:r>
              <a:rPr lang="en-US" sz="1600" dirty="0" err="1"/>
              <a:t>Italiana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Juventus – Napoli 1-2 (Prima </a:t>
            </a:r>
            <a:r>
              <a:rPr lang="en-US" sz="1600" dirty="0" err="1"/>
              <a:t>sconfitta</a:t>
            </a:r>
            <a:r>
              <a:rPr lang="en-US" sz="1600" dirty="0"/>
              <a:t> in </a:t>
            </a:r>
            <a:r>
              <a:rPr lang="en-US" sz="1600" dirty="0" err="1"/>
              <a:t>campionato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Juventus – </a:t>
            </a:r>
            <a:r>
              <a:rPr lang="en-US" sz="1600" dirty="0" err="1"/>
              <a:t>Empoli</a:t>
            </a:r>
            <a:r>
              <a:rPr lang="en-US" sz="1600" dirty="0"/>
              <a:t> 1-1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Coppa Italia)</a:t>
            </a:r>
          </a:p>
          <a:p>
            <a:pPr lvl="1"/>
            <a:r>
              <a:rPr lang="en-US" sz="1600" dirty="0"/>
              <a:t>Juventus – PSV 1-3 (</a:t>
            </a:r>
            <a:r>
              <a:rPr lang="en-US" sz="1600" dirty="0" err="1"/>
              <a:t>Eliminazione</a:t>
            </a:r>
            <a:r>
              <a:rPr lang="en-US" sz="1600" dirty="0"/>
              <a:t> </a:t>
            </a:r>
            <a:r>
              <a:rPr lang="en-US" sz="1600" dirty="0" err="1"/>
              <a:t>dalla</a:t>
            </a:r>
            <a:r>
              <a:rPr lang="en-US" sz="1600" dirty="0"/>
              <a:t> Champions League)</a:t>
            </a:r>
          </a:p>
          <a:p>
            <a:pPr lvl="1"/>
            <a:r>
              <a:rPr lang="en-US" sz="1600" dirty="0"/>
              <a:t>Juventus – Fiorentina 0-3 (Ultima partita con Motta come </a:t>
            </a:r>
            <a:r>
              <a:rPr lang="en-US" sz="1600" dirty="0" err="1"/>
              <a:t>allenatore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2000" dirty="0"/>
              <a:t>Le partite con </a:t>
            </a:r>
            <a:r>
              <a:rPr lang="en-US" sz="2000" dirty="0" err="1"/>
              <a:t>milan</a:t>
            </a:r>
            <a:r>
              <a:rPr lang="en-US" sz="2000" dirty="0"/>
              <a:t>, </a:t>
            </a:r>
            <a:r>
              <a:rPr lang="en-US" sz="2000" dirty="0" err="1"/>
              <a:t>napoli</a:t>
            </a:r>
            <a:r>
              <a:rPr lang="en-US" sz="2000" dirty="0"/>
              <a:t> ed </a:t>
            </a:r>
            <a:r>
              <a:rPr lang="en-US" sz="2000" dirty="0" err="1"/>
              <a:t>empoli</a:t>
            </a:r>
            <a:r>
              <a:rPr lang="en-US" sz="2000" dirty="0"/>
              <a:t> </a:t>
            </a:r>
            <a:r>
              <a:rPr lang="en-US" sz="2000" dirty="0" err="1"/>
              <a:t>hanno</a:t>
            </a:r>
            <a:r>
              <a:rPr lang="en-US" sz="2000" dirty="0"/>
              <a:t> </a:t>
            </a:r>
            <a:r>
              <a:rPr lang="en-US" sz="2000" dirty="0" err="1"/>
              <a:t>generato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il </a:t>
            </a:r>
            <a:r>
              <a:rPr lang="en-US" sz="2000" dirty="0" err="1"/>
              <a:t>numero</a:t>
            </a:r>
            <a:r>
              <a:rPr lang="en-US" sz="2000" dirty="0"/>
              <a:t> </a:t>
            </a:r>
            <a:r>
              <a:rPr lang="en-US" sz="2000" dirty="0" err="1"/>
              <a:t>maggiore</a:t>
            </a:r>
            <a:r>
              <a:rPr lang="en-US" sz="2000" dirty="0"/>
              <a:t> di </a:t>
            </a:r>
            <a:r>
              <a:rPr lang="en-US" sz="2000" dirty="0" err="1"/>
              <a:t>opinioni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48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621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FF4DCA-7C16-AB2D-613B-8302286E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Gathering</a:t>
            </a:r>
            <a:r>
              <a:rPr lang="it-IT" dirty="0"/>
              <a:t> - </a:t>
            </a:r>
            <a:r>
              <a:rPr lang="it-IT" dirty="0" err="1"/>
              <a:t>Youtube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92565A-FF5D-87CE-B5E5-761DCB450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529137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it-IT" sz="2000" dirty="0"/>
              <a:t>Per analizzare il punto di vista dei tifosi della Juventus sugli sviluppi della stagione 2024/25, la ricerca si è avvalsa dei commenti pubblicati sulla piattaforma YouTube durante il periodo in cui </a:t>
            </a:r>
            <a:r>
              <a:rPr lang="it-IT" sz="2000" dirty="0" err="1"/>
              <a:t>thiago</a:t>
            </a:r>
            <a:r>
              <a:rPr lang="it-IT" sz="2000" dirty="0"/>
              <a:t> motta è stato l’allenatore della Juventus.</a:t>
            </a:r>
          </a:p>
          <a:p>
            <a:pPr algn="just">
              <a:buNone/>
            </a:pPr>
            <a:r>
              <a:rPr lang="it-IT" sz="2000" dirty="0"/>
              <a:t>L'analisi si è concentrata sui commenti raccolti da cinque specifici canali YouTube, scelti per la loro rilevanza nel contesto delle discussioni relative alla Juventus: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L'obiettivo è stato quello di identificare l’emozione prevalente tra i tifosi su ogni giocatore, l’allenatore e la dirigenza, oltre ad analizzare le caratteristiche della rete sociale intorno a questi canali.</a:t>
            </a:r>
          </a:p>
          <a:p>
            <a:pPr marL="0" indent="0" algn="just">
              <a:buNone/>
            </a:pPr>
            <a:endParaRPr lang="it-IT" sz="200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231A0CA-2EE9-9237-21A0-9CC2FECD2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14711"/>
              </p:ext>
            </p:extLst>
          </p:nvPr>
        </p:nvGraphicFramePr>
        <p:xfrm>
          <a:off x="1195387" y="3875547"/>
          <a:ext cx="980122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245">
                  <a:extLst>
                    <a:ext uri="{9D8B030D-6E8A-4147-A177-3AD203B41FA5}">
                      <a16:colId xmlns:a16="http://schemas.microsoft.com/office/drawing/2014/main" val="1413415374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73408910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55920339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2924994351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64574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Romeo Agresti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92.000 iscritti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Giornalista e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Direttore de Il Bianconero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574 video</a:t>
                      </a:r>
                    </a:p>
                    <a:p>
                      <a:pPr algn="ctr"/>
                      <a:r>
                        <a:rPr lang="it-IT" sz="1800" cap="small" baseline="0" dirty="0">
                          <a:latin typeface="Juventus Fans Bold" panose="00000800000000000000" pitchFamily="2" charset="0"/>
                        </a:rPr>
                        <a:t>145.761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Colpo Gobbo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103.000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«</a:t>
                      </a: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Dwaddwadawdwa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602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127.884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Luca Toselli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254.000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</a:t>
                      </a:r>
                    </a:p>
                    <a:p>
                      <a:pPr marL="342900" indent="-342900" algn="ctr">
                        <a:buAutoNum type="arabicPlain" startAt="500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130.271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Kinoshi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89.400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Influencer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Daa</a:t>
                      </a:r>
                    </a:p>
                    <a:p>
                      <a:pPr marL="342900" indent="-342900" algn="ctr">
                        <a:buAutoNum type="arabicPlain" startAt="633"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Video</a:t>
                      </a:r>
                    </a:p>
                    <a:p>
                      <a:pPr marL="0" indent="0" algn="ctr">
                        <a:buNone/>
                      </a:pPr>
                      <a:r>
                        <a:rPr lang="it-IT" cap="small" baseline="0" dirty="0">
                          <a:solidFill>
                            <a:schemeClr val="bg1"/>
                          </a:solidFill>
                          <a:latin typeface="Juventus Fans Bold" panose="00000800000000000000" pitchFamily="2" charset="0"/>
                        </a:rPr>
                        <a:t>91.747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Il Bianconero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62.200 iscritti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Giornale Web</a:t>
                      </a:r>
                    </a:p>
                    <a:p>
                      <a:pPr algn="ctr"/>
                      <a:r>
                        <a:rPr lang="it-IT" cap="small" baseline="0" dirty="0">
                          <a:solidFill>
                            <a:schemeClr val="tx1"/>
                          </a:solidFill>
                          <a:latin typeface="Juventus Fans Bold" panose="00000800000000000000" pitchFamily="2" charset="0"/>
                        </a:rPr>
                        <a:t>Ahahah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1020 video</a:t>
                      </a:r>
                    </a:p>
                    <a:p>
                      <a:pPr algn="ctr"/>
                      <a:r>
                        <a:rPr lang="it-IT" cap="small" baseline="0" dirty="0">
                          <a:latin typeface="Juventus Fans Bold" panose="00000800000000000000" pitchFamily="2" charset="0"/>
                        </a:rPr>
                        <a:t>27.580 commenti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845457"/>
                  </a:ext>
                </a:extLst>
              </a:tr>
            </a:tbl>
          </a:graphicData>
        </a:graphic>
      </p:graphicFrame>
      <p:pic>
        <p:nvPicPr>
          <p:cNvPr id="6" name="Immagine 5" descr="Immagine che contiene logo, Carattere, simbolo, testo&#10;&#10;Il contenuto generato dall'IA potrebbe non essere corretto.">
            <a:extLst>
              <a:ext uri="{FF2B5EF4-FFF2-40B4-BE49-F238E27FC236}">
                <a16:creationId xmlns:a16="http://schemas.microsoft.com/office/drawing/2014/main" id="{38633450-5302-9303-C5A4-430A160B7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3232027"/>
            <a:ext cx="640080" cy="640080"/>
          </a:xfrm>
          <a:prstGeom prst="rect">
            <a:avLst/>
          </a:prstGeom>
        </p:spPr>
      </p:pic>
      <p:pic>
        <p:nvPicPr>
          <p:cNvPr id="8" name="Immagine 7" descr="Immagine che contiene simbolo, cerchio, giallo, Carattere&#10;&#10;Il contenuto generato dall'IA potrebbe non essere corretto.">
            <a:extLst>
              <a:ext uri="{FF2B5EF4-FFF2-40B4-BE49-F238E27FC236}">
                <a16:creationId xmlns:a16="http://schemas.microsoft.com/office/drawing/2014/main" id="{36587551-2E14-A411-CF8C-EFDAA8588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29" y="3228772"/>
            <a:ext cx="640080" cy="640080"/>
          </a:xfrm>
          <a:prstGeom prst="rect">
            <a:avLst/>
          </a:prstGeom>
        </p:spPr>
      </p:pic>
      <p:pic>
        <p:nvPicPr>
          <p:cNvPr id="10" name="Immagine 9" descr="Immagine che contiene microfono, persona, Auricolari, Viso umano&#10;&#10;Il contenuto generato dall'IA potrebbe non essere corretto.">
            <a:extLst>
              <a:ext uri="{FF2B5EF4-FFF2-40B4-BE49-F238E27FC236}">
                <a16:creationId xmlns:a16="http://schemas.microsoft.com/office/drawing/2014/main" id="{8530B465-73A3-4EA4-043F-5A8AD753F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9" y="3232027"/>
            <a:ext cx="640080" cy="640080"/>
          </a:xfrm>
          <a:prstGeom prst="rect">
            <a:avLst/>
          </a:prstGeom>
        </p:spPr>
      </p:pic>
      <p:pic>
        <p:nvPicPr>
          <p:cNvPr id="12" name="Immagine 11" descr="Immagine che contiene simbolo, testo, Carattere, logo&#10;&#10;Il contenuto generato dall'IA potrebbe non essere corretto.">
            <a:extLst>
              <a:ext uri="{FF2B5EF4-FFF2-40B4-BE49-F238E27FC236}">
                <a16:creationId xmlns:a16="http://schemas.microsoft.com/office/drawing/2014/main" id="{5B42BFD0-D133-D6F9-0554-B76B4103B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42" y="3225518"/>
            <a:ext cx="646589" cy="646589"/>
          </a:xfrm>
          <a:prstGeom prst="rect">
            <a:avLst/>
          </a:prstGeom>
        </p:spPr>
      </p:pic>
      <p:pic>
        <p:nvPicPr>
          <p:cNvPr id="14" name="Immagine 13" descr="Immagine che contiene simbolo, Carattere, logo, orologio&#10;&#10;Il contenuto generato dall'IA potrebbe non essere corretto.">
            <a:extLst>
              <a:ext uri="{FF2B5EF4-FFF2-40B4-BE49-F238E27FC236}">
                <a16:creationId xmlns:a16="http://schemas.microsoft.com/office/drawing/2014/main" id="{2ABCF6EF-06D1-E30F-3CF7-B185AD7CC5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434" y="3232027"/>
            <a:ext cx="646590" cy="64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9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CFC7ED-A92D-BA93-4AFE-543993D7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Domande di Ricerca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09D0D2-4A15-9A79-9CF8-95B95D652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400" dirty="0"/>
              <a:t>Network Science:</a:t>
            </a:r>
          </a:p>
          <a:p>
            <a:pPr lvl="1" algn="just"/>
            <a:r>
              <a:rPr lang="it-IT" sz="2000" dirty="0"/>
              <a:t>Analisi della rete di commentatori attorno ai canali</a:t>
            </a:r>
          </a:p>
          <a:p>
            <a:pPr lvl="1" algn="just"/>
            <a:r>
              <a:rPr lang="it-IT" sz="2000" dirty="0"/>
              <a:t>Analisi dei risultati dell’algoritmo di </a:t>
            </a:r>
            <a:r>
              <a:rPr lang="it-IT" sz="2000" dirty="0" err="1"/>
              <a:t>Louvain</a:t>
            </a:r>
            <a:endParaRPr lang="it-IT" sz="2000" dirty="0"/>
          </a:p>
          <a:p>
            <a:pPr lvl="1" algn="just"/>
            <a:r>
              <a:rPr lang="it-IT" sz="2000" dirty="0"/>
              <a:t>C’è correlazione fra la similarità dei commentatori fra due video e loro differenza di visualizzazioni?</a:t>
            </a:r>
          </a:p>
          <a:p>
            <a:pPr marL="0" indent="0" algn="just">
              <a:buNone/>
            </a:pPr>
            <a:r>
              <a:rPr lang="it-IT" sz="2400" dirty="0"/>
              <a:t>Sentiment Analysis:</a:t>
            </a:r>
          </a:p>
          <a:p>
            <a:pPr lvl="1" algn="just"/>
            <a:r>
              <a:rPr lang="it-IT" sz="2000" dirty="0"/>
              <a:t>Il Bianconero è un canale di confronto oppure viene amplificata la narrazione di Romeo Agresti?</a:t>
            </a:r>
          </a:p>
          <a:p>
            <a:pPr lvl="1" algn="just"/>
            <a:r>
              <a:rPr lang="it-IT" sz="2000" dirty="0"/>
              <a:t>Quali giocatori sono i più odiati dalla community? Quali sono invece quelli preferiti? Qual è il sentiment nei confronti di Thiago Motta? Nei confronti della società?</a:t>
            </a:r>
          </a:p>
          <a:p>
            <a:pPr lvl="1" algn="just"/>
            <a:r>
              <a:rPr lang="it-IT" sz="2000" dirty="0"/>
              <a:t>L’andamento delle opinioni segue quello delle performance della squadra?</a:t>
            </a:r>
          </a:p>
          <a:p>
            <a:pPr lvl="1" algn="just"/>
            <a:endParaRPr lang="it-IT" sz="2000" dirty="0"/>
          </a:p>
          <a:p>
            <a:pPr algn="just"/>
            <a:endParaRPr lang="it-IT" sz="2000" dirty="0"/>
          </a:p>
          <a:p>
            <a:pPr algn="just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9865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8290A0-FB66-9B09-616F-E802A98B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Network Science</a:t>
            </a:r>
          </a:p>
        </p:txBody>
      </p:sp>
    </p:spTree>
    <p:extLst>
      <p:ext uri="{BB962C8B-B14F-4D97-AF65-F5344CB8AC3E}">
        <p14:creationId xmlns:p14="http://schemas.microsoft.com/office/powerpoint/2010/main" val="474897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2E516-FEF5-D8A4-5FDD-BBE58AFD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Bipartite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Projections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16E14D-7EA4-CC12-0365-F65DFF58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6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Per analizzare la rete attorno ai canali, vengono create le proiezioni del grafo bipartito video-utenti</a:t>
            </a:r>
            <a:endParaRPr lang="it-IT" sz="3200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EDC4B03-789A-E67E-A7E6-2C20A4AF5DAF}"/>
              </a:ext>
            </a:extLst>
          </p:cNvPr>
          <p:cNvSpPr txBox="1">
            <a:spLocks/>
          </p:cNvSpPr>
          <p:nvPr/>
        </p:nvSpPr>
        <p:spPr>
          <a:xfrm>
            <a:off x="838200" y="2205318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Proiezione sui video:</a:t>
            </a:r>
            <a:endParaRPr lang="it-IT" sz="1600" dirty="0"/>
          </a:p>
          <a:p>
            <a:pPr lvl="1"/>
            <a:r>
              <a:rPr lang="it-IT" sz="1600" dirty="0"/>
              <a:t>L’insieme dei nodi è l’insieme dei video</a:t>
            </a:r>
          </a:p>
          <a:p>
            <a:pPr lvl="1"/>
            <a:r>
              <a:rPr lang="it-IT" sz="1600" dirty="0"/>
              <a:t>Due nodi sono collegati da un link se condividono almeno </a:t>
            </a:r>
            <a:br>
              <a:rPr lang="it-IT" sz="1600" dirty="0"/>
            </a:br>
            <a:r>
              <a:rPr lang="it-IT" sz="1600" dirty="0"/>
              <a:t>un commentatore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1"/>
            <a:r>
              <a:rPr lang="it-IT" sz="1600" dirty="0"/>
              <a:t>Rimossi self link e nodi sconnessi</a:t>
            </a:r>
          </a:p>
          <a:p>
            <a:pPr lvl="1"/>
            <a:r>
              <a:rPr lang="it-IT" sz="1600" dirty="0"/>
              <a:t>Caratteristiche della rete:</a:t>
            </a:r>
          </a:p>
          <a:p>
            <a:pPr marL="914400" lvl="2" indent="0">
              <a:buNone/>
            </a:pPr>
            <a:r>
              <a:rPr lang="it-IT" sz="1200" dirty="0"/>
              <a:t>|N| = 3284</a:t>
            </a:r>
          </a:p>
          <a:p>
            <a:pPr marL="914400" lvl="2" indent="0">
              <a:buNone/>
            </a:pPr>
            <a:r>
              <a:rPr lang="it-IT" sz="1200" dirty="0"/>
              <a:t>|L| = 3049663</a:t>
            </a:r>
          </a:p>
          <a:p>
            <a:pPr marL="914400" lvl="2" indent="0">
              <a:buNone/>
            </a:pPr>
            <a:r>
              <a:rPr lang="it-IT" sz="1200" dirty="0"/>
              <a:t>densità = 0.5657</a:t>
            </a:r>
          </a:p>
          <a:p>
            <a:pPr marL="914400" lvl="2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914400" lvl="2" indent="0">
              <a:buNone/>
            </a:pPr>
            <a:r>
              <a:rPr lang="it-IT" sz="1200" dirty="0"/>
              <a:t>&lt;d&gt; = 1857.29</a:t>
            </a:r>
          </a:p>
          <a:p>
            <a:pPr marL="914400" lvl="2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0.7955</a:t>
            </a:r>
          </a:p>
          <a:p>
            <a:pPr lvl="1"/>
            <a:endParaRPr lang="it-IT" sz="1600" dirty="0"/>
          </a:p>
          <a:p>
            <a:pPr lvl="1"/>
            <a:endParaRPr lang="it-IT" sz="1600" dirty="0"/>
          </a:p>
          <a:p>
            <a:pPr marL="457200" lvl="1" indent="0">
              <a:buNone/>
            </a:pPr>
            <a:endParaRPr lang="it-IT" sz="1600" dirty="0"/>
          </a:p>
          <a:p>
            <a:pPr lvl="1"/>
            <a:r>
              <a:rPr lang="it-IT" sz="2000" dirty="0"/>
              <a:t>Proiezione sugli utenti:</a:t>
            </a:r>
          </a:p>
          <a:p>
            <a:pPr lvl="2"/>
            <a:r>
              <a:rPr lang="it-IT" sz="1600" dirty="0"/>
              <a:t>L’insieme dei nodi è l’insieme degli utenti</a:t>
            </a:r>
          </a:p>
          <a:p>
            <a:pPr lvl="2"/>
            <a:r>
              <a:rPr lang="it-IT" sz="1600" dirty="0"/>
              <a:t>Due nodi sono collegati da un link se hanno commentato almeno un video in comune con peso pari al</a:t>
            </a:r>
            <a:br>
              <a:rPr lang="it-IT" sz="1600" dirty="0"/>
            </a:br>
            <a:r>
              <a:rPr lang="it-IT" sz="1600" dirty="0"/>
              <a:t>numero di commentatori comuni</a:t>
            </a:r>
          </a:p>
          <a:p>
            <a:pPr lvl="2"/>
            <a:r>
              <a:rPr lang="it-IT" sz="1600" dirty="0"/>
              <a:t>Rimossi self link e nodi sconnessi</a:t>
            </a:r>
          </a:p>
          <a:p>
            <a:pPr lvl="2"/>
            <a:r>
              <a:rPr lang="it-IT" sz="1600" dirty="0"/>
              <a:t>Caratteristiche della rete:</a:t>
            </a:r>
          </a:p>
          <a:p>
            <a:pPr marL="1371600" lvl="3" indent="0">
              <a:buNone/>
            </a:pPr>
            <a:r>
              <a:rPr lang="it-IT" sz="1200" dirty="0"/>
              <a:t>|N| = 11873</a:t>
            </a:r>
            <a:endParaRPr lang="it-IT" sz="1200" b="0" i="0" dirty="0">
              <a:solidFill>
                <a:srgbClr val="D9E0EE"/>
              </a:solidFill>
              <a:effectLst/>
              <a:latin typeface="Consolas" panose="020B0609020204030204" pitchFamily="49" charset="0"/>
            </a:endParaRPr>
          </a:p>
          <a:p>
            <a:pPr marL="1371600" lvl="3" indent="0">
              <a:buNone/>
            </a:pPr>
            <a:r>
              <a:rPr lang="it-IT" sz="1200" dirty="0"/>
              <a:t>|L| = 4373890</a:t>
            </a:r>
          </a:p>
          <a:p>
            <a:pPr marL="1371600" lvl="3" indent="0">
              <a:buNone/>
            </a:pPr>
            <a:r>
              <a:rPr lang="it-IT" sz="1200" dirty="0"/>
              <a:t>densità</a:t>
            </a:r>
            <a:r>
              <a:rPr lang="it-IT" sz="1200" u="sng" dirty="0"/>
              <a:t> </a:t>
            </a:r>
            <a:r>
              <a:rPr lang="it-IT" sz="1200" dirty="0"/>
              <a:t>= 0.0621</a:t>
            </a:r>
          </a:p>
          <a:p>
            <a:pPr marL="1371600" lvl="3" indent="0">
              <a:buNone/>
            </a:pPr>
            <a:r>
              <a:rPr lang="it-IT" sz="1200" dirty="0"/>
              <a:t>No Heavy-</a:t>
            </a:r>
            <a:r>
              <a:rPr lang="it-IT" sz="1200" dirty="0" err="1"/>
              <a:t>Tail</a:t>
            </a:r>
            <a:endParaRPr lang="it-IT" sz="1200" dirty="0"/>
          </a:p>
          <a:p>
            <a:pPr marL="1371600" lvl="3" indent="0">
              <a:buNone/>
            </a:pPr>
            <a:r>
              <a:rPr lang="it-IT" sz="1200" dirty="0"/>
              <a:t>&lt;d&gt; = 736.78</a:t>
            </a:r>
          </a:p>
          <a:p>
            <a:pPr marL="1371600" lvl="3" indent="0">
              <a:buNone/>
            </a:pPr>
            <a:r>
              <a:rPr lang="it-IT" sz="1200" dirty="0"/>
              <a:t>Clustering </a:t>
            </a:r>
            <a:r>
              <a:rPr lang="it-IT" sz="1200" dirty="0" err="1"/>
              <a:t>Coeff</a:t>
            </a:r>
            <a:r>
              <a:rPr lang="it-IT" sz="1200" dirty="0"/>
              <a:t> = 0.3951</a:t>
            </a:r>
            <a:endParaRPr lang="it-IT" sz="2000" dirty="0"/>
          </a:p>
          <a:p>
            <a:pPr marL="1371600" lvl="3" indent="0">
              <a:buNone/>
            </a:pPr>
            <a:endParaRPr lang="it-IT" sz="2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88B15CF4-A203-6EFB-93E4-F1A3CA983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35" y="3105243"/>
            <a:ext cx="2766639" cy="2766639"/>
          </a:xfrm>
          <a:prstGeom prst="rect">
            <a:avLst/>
          </a:prstGeom>
        </p:spPr>
      </p:pic>
      <p:pic>
        <p:nvPicPr>
          <p:cNvPr id="11" name="Immagine 10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DDE11194-6589-6A28-8A99-6B631EFA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09" y="3105243"/>
            <a:ext cx="2766640" cy="27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7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A53577-C56D-F215-7AB3-CAB24F245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Users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– </a:t>
            </a:r>
            <a:r>
              <a:rPr lang="it-IT" dirty="0" err="1"/>
              <a:t>Cliques</a:t>
            </a:r>
            <a:endParaRPr lang="it-IT" dirty="0"/>
          </a:p>
        </p:txBody>
      </p:sp>
      <p:pic>
        <p:nvPicPr>
          <p:cNvPr id="5" name="Segnaposto contenuto 4" descr="Immagine che contiene oscurità, spazio, notte, stella&#10;&#10;Il contenuto generato dall'IA potrebbe non essere corretto.">
            <a:extLst>
              <a:ext uri="{FF2B5EF4-FFF2-40B4-BE49-F238E27FC236}">
                <a16:creationId xmlns:a16="http://schemas.microsoft.com/office/drawing/2014/main" id="{497897F3-1C1F-85D6-3003-2E1BAB29A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785" y="1690688"/>
            <a:ext cx="3876394" cy="3876394"/>
          </a:xfrm>
        </p:spPr>
      </p:pic>
      <p:pic>
        <p:nvPicPr>
          <p:cNvPr id="7" name="Immagine 6" descr="Immagine che contiene oscurità, notte, scuro&#10;&#10;Il contenuto generato dall'IA potrebbe non essere corretto.">
            <a:extLst>
              <a:ext uri="{FF2B5EF4-FFF2-40B4-BE49-F238E27FC236}">
                <a16:creationId xmlns:a16="http://schemas.microsoft.com/office/drawing/2014/main" id="{B0E028AF-2C17-DA96-2DB5-CD0E337B7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821" y="1690688"/>
            <a:ext cx="3876394" cy="38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10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C0974B-4E93-BEA8-ADB7-BC6696C4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9C150D3-A9D1-1D10-DA57-32AB2B35B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D4E2F62C-8F6F-36EB-A351-54FFA888B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29119D2-A0B4-2821-885E-6B0C0AD5F512}"/>
              </a:ext>
            </a:extLst>
          </p:cNvPr>
          <p:cNvSpPr txBox="1"/>
          <p:nvPr/>
        </p:nvSpPr>
        <p:spPr>
          <a:xfrm>
            <a:off x="838199" y="5731598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FF7145"/>
                </a:solidFill>
                <a:latin typeface="Juventus Fans Bold" panose="00000800000000000000" pitchFamily="2" charset="0"/>
              </a:rPr>
              <a:t>Romeo Agresti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339CA9A-7A08-2064-4FC4-E613C8E08934}"/>
              </a:ext>
            </a:extLst>
          </p:cNvPr>
          <p:cNvSpPr txBox="1"/>
          <p:nvPr/>
        </p:nvSpPr>
        <p:spPr>
          <a:xfrm>
            <a:off x="838199" y="6005502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DF81DE"/>
                </a:solidFill>
                <a:latin typeface="Juventus Fans Bold" panose="00000800000000000000" pitchFamily="2" charset="0"/>
              </a:rPr>
              <a:t>Il Bianconero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B661089-AA96-C0EB-4C40-71B7DA1FE8DC}"/>
              </a:ext>
            </a:extLst>
          </p:cNvPr>
          <p:cNvSpPr txBox="1"/>
          <p:nvPr/>
        </p:nvSpPr>
        <p:spPr>
          <a:xfrm>
            <a:off x="838199" y="547653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00C9FF"/>
                </a:solidFill>
                <a:latin typeface="Juventus Fans Bold" panose="00000800000000000000" pitchFamily="2" charset="0"/>
              </a:rPr>
              <a:t>Colpo Gobbo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0E46C1-529F-99E1-9F48-D6FD7063C737}"/>
              </a:ext>
            </a:extLst>
          </p:cNvPr>
          <p:cNvSpPr txBox="1"/>
          <p:nvPr/>
        </p:nvSpPr>
        <p:spPr>
          <a:xfrm>
            <a:off x="838199" y="5016344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249C74"/>
                </a:solidFill>
                <a:latin typeface="Juventus Fans Bold" panose="00000800000000000000" pitchFamily="2" charset="0"/>
              </a:rPr>
              <a:t>Luca Toselli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3FDDA5C-BF8C-8653-D32D-50BE990B0406}"/>
              </a:ext>
            </a:extLst>
          </p:cNvPr>
          <p:cNvSpPr txBox="1"/>
          <p:nvPr/>
        </p:nvSpPr>
        <p:spPr>
          <a:xfrm>
            <a:off x="838199" y="5263910"/>
            <a:ext cx="986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rgbClr val="90BE00"/>
                </a:solidFill>
                <a:latin typeface="Juventus Fans Bold" panose="00000800000000000000" pitchFamily="2" charset="0"/>
              </a:rPr>
              <a:t>Kinoshi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BA87D72-F108-24F4-D0FC-A8725182588D}"/>
              </a:ext>
            </a:extLst>
          </p:cNvPr>
          <p:cNvSpPr txBox="1"/>
          <p:nvPr/>
        </p:nvSpPr>
        <p:spPr>
          <a:xfrm>
            <a:off x="838199" y="4774338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pubblicato da: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B05061-E368-CFDD-A6B1-2B9CE98720E6}"/>
              </a:ext>
            </a:extLst>
          </p:cNvPr>
          <p:cNvSpPr txBox="1"/>
          <p:nvPr/>
        </p:nvSpPr>
        <p:spPr>
          <a:xfrm>
            <a:off x="9882449" y="4829454"/>
            <a:ext cx="1471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Community di appartenenza: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C6A0744-2029-CD73-4DF6-BFC298423879}"/>
              </a:ext>
            </a:extLst>
          </p:cNvPr>
          <p:cNvSpPr txBox="1"/>
          <p:nvPr/>
        </p:nvSpPr>
        <p:spPr>
          <a:xfrm>
            <a:off x="10125064" y="5051337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D97DD8"/>
                </a:solidFill>
                <a:latin typeface="Juventus Fans Bold" panose="00000800000000000000" pitchFamily="2" charset="0"/>
              </a:rPr>
              <a:t>Community 0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293072-752B-BFBD-E85A-867041894FA7}"/>
              </a:ext>
            </a:extLst>
          </p:cNvPr>
          <p:cNvSpPr txBox="1"/>
          <p:nvPr/>
        </p:nvSpPr>
        <p:spPr>
          <a:xfrm>
            <a:off x="10125065" y="5297921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8CB900"/>
                </a:solidFill>
                <a:latin typeface="Juventus Fans Bold" panose="00000800000000000000" pitchFamily="2" charset="0"/>
              </a:rPr>
              <a:t>Community 1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EDEA521-BD47-02ED-61B6-EFCE3AA39374}"/>
              </a:ext>
            </a:extLst>
          </p:cNvPr>
          <p:cNvSpPr txBox="1"/>
          <p:nvPr/>
        </p:nvSpPr>
        <p:spPr>
          <a:xfrm>
            <a:off x="10125064" y="554543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FF7045"/>
                </a:solidFill>
                <a:latin typeface="Juventus Fans Bold" panose="00000800000000000000" pitchFamily="2" charset="0"/>
              </a:rPr>
              <a:t>Community 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3BB447-2DB9-B57F-F1AB-BDEF163B2B96}"/>
              </a:ext>
            </a:extLst>
          </p:cNvPr>
          <p:cNvSpPr txBox="1"/>
          <p:nvPr/>
        </p:nvSpPr>
        <p:spPr>
          <a:xfrm>
            <a:off x="10125064" y="5788882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00C7FF"/>
                </a:solidFill>
                <a:latin typeface="Juventus Fans Bold" panose="00000800000000000000" pitchFamily="2" charset="0"/>
              </a:rPr>
              <a:t>Community 3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39F9BA7-1104-D672-D712-BCFE2BAEC995}"/>
              </a:ext>
            </a:extLst>
          </p:cNvPr>
          <p:cNvSpPr txBox="1"/>
          <p:nvPr/>
        </p:nvSpPr>
        <p:spPr>
          <a:xfrm>
            <a:off x="10125064" y="6037863"/>
            <a:ext cx="1228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cap="small" dirty="0">
                <a:solidFill>
                  <a:srgbClr val="23966F"/>
                </a:solidFill>
                <a:latin typeface="Juventus Fans Bold" panose="00000800000000000000" pitchFamily="2" charset="0"/>
              </a:rPr>
              <a:t>Community 4</a:t>
            </a:r>
          </a:p>
        </p:txBody>
      </p:sp>
    </p:spTree>
    <p:extLst>
      <p:ext uri="{BB962C8B-B14F-4D97-AF65-F5344CB8AC3E}">
        <p14:creationId xmlns:p14="http://schemas.microsoft.com/office/powerpoint/2010/main" val="140072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oscurità, schermata, Policromia, luce&#10;&#10;Il contenuto generato dall'IA potrebbe non essere corretto.">
            <a:extLst>
              <a:ext uri="{FF2B5EF4-FFF2-40B4-BE49-F238E27FC236}">
                <a16:creationId xmlns:a16="http://schemas.microsoft.com/office/drawing/2014/main" id="{56D8FEB8-C137-6B5E-4DE4-2679B6A5AB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16" y="1520083"/>
            <a:ext cx="4481884" cy="4481884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F9EF1B-07DB-FE91-8C04-544AB51A2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778284"/>
            <a:ext cx="5476875" cy="44818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2000" dirty="0"/>
              <a:t>Il 99,8% dei video di Romeo Agresti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marL="0" indent="0" algn="just">
              <a:buNone/>
            </a:pPr>
            <a:r>
              <a:rPr lang="it-IT" sz="2000" dirty="0"/>
              <a:t>Il 98,8 % dei video di Colpo Gobbo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marL="0" indent="0" algn="just">
              <a:buNone/>
            </a:pPr>
            <a:r>
              <a:rPr lang="it-IT" sz="2000" dirty="0"/>
              <a:t>Il 99,4 % dei video di Luca Toselli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marL="0" indent="0" algn="just">
              <a:buNone/>
            </a:pPr>
            <a:r>
              <a:rPr lang="it-IT" sz="2000" dirty="0"/>
              <a:t>Il 99,5 % dei video di Kinoshi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marL="0" indent="0" algn="just">
              <a:buNone/>
            </a:pPr>
            <a:endParaRPr lang="it-IT" sz="2000" dirty="0">
              <a:solidFill>
                <a:srgbClr val="00C7FF"/>
              </a:solidFill>
            </a:endParaRPr>
          </a:p>
          <a:p>
            <a:pPr marL="0" indent="0" algn="just">
              <a:buNone/>
            </a:pPr>
            <a:r>
              <a:rPr lang="it-IT" sz="2000" dirty="0"/>
              <a:t>I video de ‘Il Bianconero’, invece, non seguono questo trend:</a:t>
            </a:r>
          </a:p>
          <a:p>
            <a:pPr lvl="1" algn="just"/>
            <a:r>
              <a:rPr lang="it-IT" sz="2000" dirty="0"/>
              <a:t>Il 64% dei video appartengono alla </a:t>
            </a:r>
            <a:r>
              <a:rPr lang="it-IT" sz="2000" dirty="0">
                <a:solidFill>
                  <a:srgbClr val="D97DD8"/>
                </a:solidFill>
              </a:rPr>
              <a:t>community 0</a:t>
            </a:r>
          </a:p>
          <a:p>
            <a:pPr lvl="1" algn="just"/>
            <a:r>
              <a:rPr lang="it-IT" sz="2000" dirty="0"/>
              <a:t>Il 20% appartengono alla </a:t>
            </a:r>
            <a:r>
              <a:rPr lang="it-IT" sz="2000" dirty="0">
                <a:solidFill>
                  <a:srgbClr val="8CB900"/>
                </a:solidFill>
              </a:rPr>
              <a:t>community 1</a:t>
            </a:r>
          </a:p>
          <a:p>
            <a:pPr lvl="1" algn="just"/>
            <a:r>
              <a:rPr lang="it-IT" sz="2000" dirty="0"/>
              <a:t>L’8% appartengono alla </a:t>
            </a:r>
            <a:r>
              <a:rPr lang="it-IT" sz="2000" dirty="0">
                <a:solidFill>
                  <a:srgbClr val="FF7045"/>
                </a:solidFill>
              </a:rPr>
              <a:t>community 2</a:t>
            </a:r>
          </a:p>
          <a:p>
            <a:pPr lvl="1" algn="just">
              <a:tabLst>
                <a:tab pos="990600" algn="dec"/>
              </a:tabLst>
            </a:pPr>
            <a:r>
              <a:rPr lang="it-IT" sz="2000" dirty="0"/>
              <a:t>Il 6% appartengono alla </a:t>
            </a:r>
            <a:r>
              <a:rPr lang="it-IT" sz="2000" dirty="0">
                <a:solidFill>
                  <a:srgbClr val="00C7FF"/>
                </a:solidFill>
              </a:rPr>
              <a:t>community 3</a:t>
            </a:r>
          </a:p>
          <a:p>
            <a:pPr lvl="1" algn="just"/>
            <a:r>
              <a:rPr lang="it-IT" sz="2000" dirty="0"/>
              <a:t>4 video appartengono alla </a:t>
            </a:r>
            <a:r>
              <a:rPr lang="it-IT" sz="2000" dirty="0">
                <a:solidFill>
                  <a:srgbClr val="23966F"/>
                </a:solidFill>
              </a:rPr>
              <a:t>community 4</a:t>
            </a:r>
          </a:p>
          <a:p>
            <a:pPr marL="0" indent="0" algn="just">
              <a:buNone/>
            </a:pPr>
            <a:r>
              <a:rPr lang="it-IT" sz="2000" dirty="0"/>
              <a:t>Perché?</a:t>
            </a:r>
          </a:p>
          <a:p>
            <a:endParaRPr lang="it-IT" sz="2000" dirty="0"/>
          </a:p>
        </p:txBody>
      </p:sp>
      <p:pic>
        <p:nvPicPr>
          <p:cNvPr id="5" name="Segnaposto contenuto 4" descr="Immagine che contiene Policromia, luce, oscurità, arte&#10;&#10;Il contenuto generato dall'IA potrebbe non essere corretto.">
            <a:extLst>
              <a:ext uri="{FF2B5EF4-FFF2-40B4-BE49-F238E27FC236}">
                <a16:creationId xmlns:a16="http://schemas.microsoft.com/office/drawing/2014/main" id="{63A1E1D1-AD60-63B7-FEB8-CBCE4011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20083"/>
            <a:ext cx="4481884" cy="4481884"/>
          </a:xfrm>
          <a:prstGeom prst="rect">
            <a:avLst/>
          </a:prstGeom>
        </p:spPr>
      </p:pic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4D3D9DD-3B68-991A-DDBB-4106095B4142}"/>
              </a:ext>
            </a:extLst>
          </p:cNvPr>
          <p:cNvSpPr txBox="1">
            <a:spLocks/>
          </p:cNvSpPr>
          <p:nvPr/>
        </p:nvSpPr>
        <p:spPr>
          <a:xfrm>
            <a:off x="6315075" y="1960562"/>
            <a:ext cx="5476875" cy="4751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000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A7655C-0331-952D-7352-655F5C6E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Video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projection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graph</a:t>
            </a:r>
            <a:r>
              <a:rPr lang="it-IT" sz="4400" cap="small" dirty="0">
                <a:solidFill>
                  <a:schemeClr val="bg1"/>
                </a:solidFill>
                <a:latin typeface="Juventus Fans Bold" panose="00000800000000000000" pitchFamily="2" charset="0"/>
              </a:rPr>
              <a:t> – Community </a:t>
            </a:r>
            <a:r>
              <a:rPr lang="it-IT" sz="4400" cap="small" dirty="0" err="1">
                <a:solidFill>
                  <a:schemeClr val="bg1"/>
                </a:solidFill>
                <a:latin typeface="Juventus Fans Bold" panose="00000800000000000000" pitchFamily="2" charset="0"/>
              </a:rPr>
              <a:t>detection</a:t>
            </a:r>
            <a:endParaRPr lang="it-IT" dirty="0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73ADFF3-4536-6403-ED45-221521A8032A}"/>
              </a:ext>
            </a:extLst>
          </p:cNvPr>
          <p:cNvSpPr txBox="1">
            <a:spLocks/>
          </p:cNvSpPr>
          <p:nvPr/>
        </p:nvSpPr>
        <p:spPr>
          <a:xfrm>
            <a:off x="6315075" y="1690688"/>
            <a:ext cx="5476875" cy="475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cap="small" baseline="0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cap="small">
                <a:solidFill>
                  <a:schemeClr val="bg1"/>
                </a:solidFill>
                <a:latin typeface="Juventus Fans Bold" panose="000008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/>
              <a:t>La maggior parte dei contenuti video e delle dirette live de ‘Il Bianconero’, si distingue per la presenza simultanea di più opinionisti.</a:t>
            </a:r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endParaRPr lang="it-IT" sz="2000" dirty="0"/>
          </a:p>
          <a:p>
            <a:pPr marL="0" indent="0" algn="just">
              <a:buNone/>
            </a:pPr>
            <a:r>
              <a:rPr lang="it-IT" sz="2000" dirty="0"/>
              <a:t>In questo contesto, </a:t>
            </a:r>
            <a:r>
              <a:rPr lang="it-IT" sz="2000" dirty="0">
                <a:solidFill>
                  <a:srgbClr val="D97DD8"/>
                </a:solidFill>
              </a:rPr>
              <a:t>Romeo Agresti</a:t>
            </a:r>
            <a:r>
              <a:rPr lang="it-IT" sz="2000" dirty="0"/>
              <a:t>, oltre ad esercitare il suo ruolo di direttore, contribuisce attivamente e con regolarità alla creazione di contenuti per 'Il Bianconero', partecipando frequentemente anche alle live. Un modello di coinvolgimento assiduo si riscontra anche per </a:t>
            </a:r>
            <a:r>
              <a:rPr lang="it-IT" sz="2000" dirty="0">
                <a:solidFill>
                  <a:srgbClr val="8CB900"/>
                </a:solidFill>
              </a:rPr>
              <a:t>Colpo Gobbo</a:t>
            </a:r>
            <a:r>
              <a:rPr lang="it-IT" sz="2000" dirty="0"/>
              <a:t>, spesso presente nei video e nelle dirette della testata. Al contrario, </a:t>
            </a:r>
            <a:r>
              <a:rPr lang="it-IT" sz="2000" dirty="0">
                <a:solidFill>
                  <a:srgbClr val="FF7145"/>
                </a:solidFill>
              </a:rPr>
              <a:t>Luca Toselli</a:t>
            </a:r>
            <a:r>
              <a:rPr lang="it-IT" sz="2000" dirty="0"/>
              <a:t> e </a:t>
            </a:r>
            <a:r>
              <a:rPr lang="it-IT" sz="2000" dirty="0">
                <a:solidFill>
                  <a:srgbClr val="00C7FF"/>
                </a:solidFill>
              </a:rPr>
              <a:t>Kinoshi</a:t>
            </a:r>
            <a:r>
              <a:rPr lang="it-IT" sz="2000" dirty="0"/>
              <a:t> hanno un ruolo di ospiti più occasionali, venendo invitati a intervenire come opinionisti principalmente durante le live</a:t>
            </a:r>
            <a:endParaRPr lang="it-IT" sz="32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5F39E53-1585-54FA-8F2F-FC5649332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73" y="2496022"/>
            <a:ext cx="1740486" cy="85346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94151B5-4B3C-55B0-0F1E-6F905E634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80" y="2496022"/>
            <a:ext cx="1746051" cy="85346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835E7A2-1B17-39E6-5781-80FCDE53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0568" y="2496022"/>
            <a:ext cx="1740486" cy="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3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15644</TotalTime>
  <Words>2553</Words>
  <Application>Microsoft Office PowerPoint</Application>
  <PresentationFormat>Widescreen</PresentationFormat>
  <Paragraphs>296</Paragraphs>
  <Slides>21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Aptos</vt:lpstr>
      <vt:lpstr>Arial</vt:lpstr>
      <vt:lpstr>Consolas</vt:lpstr>
      <vt:lpstr>Juventus Fans Bold</vt:lpstr>
      <vt:lpstr>Tema di Office</vt:lpstr>
      <vt:lpstr>IL FALLIMENTO DEL PROGETTO MOTTA</vt:lpstr>
      <vt:lpstr>JUVENTUS 2024/25</vt:lpstr>
      <vt:lpstr>Data Gathering - Youtube</vt:lpstr>
      <vt:lpstr>Domande di Ricerca</vt:lpstr>
      <vt:lpstr>Network Science</vt:lpstr>
      <vt:lpstr>Bipartite Graph Projections</vt:lpstr>
      <vt:lpstr>Users Projection Graph – Cliques</vt:lpstr>
      <vt:lpstr>Video projection graph – Community detection</vt:lpstr>
      <vt:lpstr>Video projection graph – Community detection</vt:lpstr>
      <vt:lpstr>Video projection graph – Community detection</vt:lpstr>
      <vt:lpstr>Video projection graph – Community detection</vt:lpstr>
      <vt:lpstr>Video projection graph – Pearson Correlation</vt:lpstr>
      <vt:lpstr>Sentiment Analysis</vt:lpstr>
      <vt:lpstr>Sentiment Analysis – Pipeline</vt:lpstr>
      <vt:lpstr>Sentiment Analysis – Pipeline</vt:lpstr>
      <vt:lpstr>Sentiment Analysis – Pipeline</vt:lpstr>
      <vt:lpstr>Sentiment Analysis – Sentiment Value</vt:lpstr>
      <vt:lpstr>Sentiment Analysis Results - Canali</vt:lpstr>
      <vt:lpstr>Sentiment Analysis Results - Soggetti</vt:lpstr>
      <vt:lpstr>Sentiment Analysis Results – Sentiment Trend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Niccolò Pizzocri</dc:creator>
  <cp:lastModifiedBy>Niccolo' Pizzocri</cp:lastModifiedBy>
  <cp:revision>12</cp:revision>
  <dcterms:created xsi:type="dcterms:W3CDTF">2025-05-24T13:30:26Z</dcterms:created>
  <dcterms:modified xsi:type="dcterms:W3CDTF">2025-06-05T11:56:51Z</dcterms:modified>
</cp:coreProperties>
</file>